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handoutMasterIdLst>
    <p:handoutMasterId r:id="rId31"/>
  </p:handoutMasterIdLst>
  <p:sldIdLst>
    <p:sldId id="256" r:id="rId2"/>
    <p:sldId id="293" r:id="rId3"/>
    <p:sldId id="315" r:id="rId4"/>
    <p:sldId id="299" r:id="rId5"/>
    <p:sldId id="298" r:id="rId6"/>
    <p:sldId id="307" r:id="rId7"/>
    <p:sldId id="301" r:id="rId8"/>
    <p:sldId id="303" r:id="rId9"/>
    <p:sldId id="306" r:id="rId10"/>
    <p:sldId id="305" r:id="rId11"/>
    <p:sldId id="308" r:id="rId12"/>
    <p:sldId id="300" r:id="rId13"/>
    <p:sldId id="309" r:id="rId14"/>
    <p:sldId id="310" r:id="rId15"/>
    <p:sldId id="294" r:id="rId16"/>
    <p:sldId id="379" r:id="rId17"/>
    <p:sldId id="381" r:id="rId18"/>
    <p:sldId id="383" r:id="rId19"/>
    <p:sldId id="481" r:id="rId20"/>
    <p:sldId id="483" r:id="rId21"/>
    <p:sldId id="482" r:id="rId22"/>
    <p:sldId id="480" r:id="rId23"/>
    <p:sldId id="479" r:id="rId24"/>
    <p:sldId id="485" r:id="rId25"/>
    <p:sldId id="288" r:id="rId26"/>
    <p:sldId id="317" r:id="rId27"/>
    <p:sldId id="311" r:id="rId28"/>
    <p:sldId id="297" r:id="rId29"/>
  </p:sldIdLst>
  <p:sldSz cx="9144000" cy="6858000" type="screen4x3"/>
  <p:notesSz cx="6858000" cy="9296400"/>
  <p:defaultTextStyle>
    <a:defPPr>
      <a:defRPr lang="en-US"/>
    </a:defPPr>
    <a:lvl1pPr algn="l" rtl="0" fontAlgn="base">
      <a:spcBef>
        <a:spcPct val="0"/>
      </a:spcBef>
      <a:spcAft>
        <a:spcPct val="0"/>
      </a:spcAft>
      <a:defRPr sz="2000" kern="1200">
        <a:solidFill>
          <a:schemeClr val="tx1"/>
        </a:solidFill>
        <a:latin typeface="Arial" charset="0"/>
        <a:ea typeface="+mn-ea"/>
        <a:cs typeface="+mn-cs"/>
      </a:defRPr>
    </a:lvl1pPr>
    <a:lvl2pPr marL="457200" algn="l" rtl="0" fontAlgn="base">
      <a:spcBef>
        <a:spcPct val="0"/>
      </a:spcBef>
      <a:spcAft>
        <a:spcPct val="0"/>
      </a:spcAft>
      <a:defRPr sz="2000" kern="1200">
        <a:solidFill>
          <a:schemeClr val="tx1"/>
        </a:solidFill>
        <a:latin typeface="Arial" charset="0"/>
        <a:ea typeface="+mn-ea"/>
        <a:cs typeface="+mn-cs"/>
      </a:defRPr>
    </a:lvl2pPr>
    <a:lvl3pPr marL="914400" algn="l" rtl="0" fontAlgn="base">
      <a:spcBef>
        <a:spcPct val="0"/>
      </a:spcBef>
      <a:spcAft>
        <a:spcPct val="0"/>
      </a:spcAft>
      <a:defRPr sz="2000" kern="1200">
        <a:solidFill>
          <a:schemeClr val="tx1"/>
        </a:solidFill>
        <a:latin typeface="Arial" charset="0"/>
        <a:ea typeface="+mn-ea"/>
        <a:cs typeface="+mn-cs"/>
      </a:defRPr>
    </a:lvl3pPr>
    <a:lvl4pPr marL="1371600" algn="l" rtl="0" fontAlgn="base">
      <a:spcBef>
        <a:spcPct val="0"/>
      </a:spcBef>
      <a:spcAft>
        <a:spcPct val="0"/>
      </a:spcAft>
      <a:defRPr sz="2000" kern="1200">
        <a:solidFill>
          <a:schemeClr val="tx1"/>
        </a:solidFill>
        <a:latin typeface="Arial" charset="0"/>
        <a:ea typeface="+mn-ea"/>
        <a:cs typeface="+mn-cs"/>
      </a:defRPr>
    </a:lvl4pPr>
    <a:lvl5pPr marL="1828800" algn="l" rtl="0" fontAlgn="base">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 userDrawn="1">
          <p15:clr>
            <a:srgbClr val="A4A3A4"/>
          </p15:clr>
        </p15:guide>
        <p15:guide id="3" pos="5472" userDrawn="1">
          <p15:clr>
            <a:srgbClr val="A4A3A4"/>
          </p15:clr>
        </p15:guide>
        <p15:guide id="4" orient="horz" pos="960" userDrawn="1">
          <p15:clr>
            <a:srgbClr val="A4A3A4"/>
          </p15:clr>
        </p15:guide>
        <p15:guide id="5" pos="2880" userDrawn="1">
          <p15:clr>
            <a:srgbClr val="A4A3A4"/>
          </p15:clr>
        </p15:guide>
        <p15:guide id="6" orient="horz" pos="1728" userDrawn="1">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A0ACA4"/>
    <a:srgbClr val="DCCFA5"/>
    <a:srgbClr val="2A6D3A"/>
    <a:srgbClr val="FF0000"/>
    <a:srgbClr val="996600"/>
    <a:srgbClr val="7E8E83"/>
    <a:srgbClr val="0000FF"/>
    <a:srgbClr val="495B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737" autoAdjust="0"/>
    <p:restoredTop sz="93605" autoAdjust="0"/>
  </p:normalViewPr>
  <p:slideViewPr>
    <p:cSldViewPr>
      <p:cViewPr varScale="1">
        <p:scale>
          <a:sx n="107" d="100"/>
          <a:sy n="107" d="100"/>
        </p:scale>
        <p:origin x="2304" y="78"/>
      </p:cViewPr>
      <p:guideLst>
        <p:guide orient="horz" pos="2160"/>
        <p:guide pos="288"/>
        <p:guide pos="5472"/>
        <p:guide orient="horz" pos="960"/>
        <p:guide pos="2880"/>
        <p:guide orient="horz" pos="17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3062" y="288"/>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dirty="0"/>
          </a:p>
        </p:txBody>
      </p:sp>
      <p:sp>
        <p:nvSpPr>
          <p:cNvPr id="99331" name="Rectangle 3"/>
          <p:cNvSpPr>
            <a:spLocks noGrp="1" noChangeArrowheads="1"/>
          </p:cNvSpPr>
          <p:nvPr>
            <p:ph type="dt" sz="quarter"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dirty="0"/>
          </a:p>
        </p:txBody>
      </p:sp>
      <p:sp>
        <p:nvSpPr>
          <p:cNvPr id="99332" name="Rectangle 4"/>
          <p:cNvSpPr>
            <a:spLocks noGrp="1" noChangeArrowheads="1"/>
          </p:cNvSpPr>
          <p:nvPr>
            <p:ph type="ftr" sz="quarter" idx="2"/>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dirty="0"/>
          </a:p>
        </p:txBody>
      </p:sp>
      <p:sp>
        <p:nvSpPr>
          <p:cNvPr id="99333" name="Rectangle 5"/>
          <p:cNvSpPr>
            <a:spLocks noGrp="1" noChangeArrowheads="1"/>
          </p:cNvSpPr>
          <p:nvPr>
            <p:ph type="sldNum" sz="quarter" idx="3"/>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4A5AA285-BD12-4282-A788-6D2544229981}" type="slidenum">
              <a:rPr lang="en-US"/>
              <a:pPr>
                <a:defRPr/>
              </a:pPr>
              <a:t>‹#›</a:t>
            </a:fld>
            <a:endParaRPr lang="en-US" dirty="0"/>
          </a:p>
        </p:txBody>
      </p:sp>
    </p:spTree>
    <p:extLst>
      <p:ext uri="{BB962C8B-B14F-4D97-AF65-F5344CB8AC3E}">
        <p14:creationId xmlns:p14="http://schemas.microsoft.com/office/powerpoint/2010/main" val="2712663526"/>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8.png>
</file>

<file path=ppt/media/image19.png>
</file>

<file path=ppt/media/image2.png>
</file>

<file path=ppt/media/image20.gif>
</file>

<file path=ppt/media/image21.jpe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1"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1" name="Rectangle 3"/>
          <p:cNvSpPr>
            <a:spLocks noGrp="1" noChangeArrowheads="1"/>
          </p:cNvSpPr>
          <p:nvPr>
            <p:ph type="dt" idx="1"/>
          </p:nvPr>
        </p:nvSpPr>
        <p:spPr bwMode="auto">
          <a:xfrm>
            <a:off x="3885579" y="0"/>
            <a:ext cx="2972421"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a:defRPr sz="1200">
                <a:latin typeface="Times New Roman" pitchFamily="18" charset="0"/>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04900" y="696913"/>
            <a:ext cx="4648200" cy="34861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914711" y="4416426"/>
            <a:ext cx="5028579"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1"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a:defRPr sz="1200">
                <a:latin typeface="Times New Roman" pitchFamily="18" charset="0"/>
              </a:defRPr>
            </a:lvl1pPr>
          </a:lstStyle>
          <a:p>
            <a:pPr>
              <a:defRPr/>
            </a:pPr>
            <a:endParaRPr lang="en-US" dirty="0"/>
          </a:p>
        </p:txBody>
      </p:sp>
      <p:sp>
        <p:nvSpPr>
          <p:cNvPr id="12295" name="Rectangle 7"/>
          <p:cNvSpPr>
            <a:spLocks noGrp="1" noChangeArrowheads="1"/>
          </p:cNvSpPr>
          <p:nvPr>
            <p:ph type="sldNum" sz="quarter" idx="5"/>
          </p:nvPr>
        </p:nvSpPr>
        <p:spPr bwMode="auto">
          <a:xfrm>
            <a:off x="3885579" y="8831264"/>
            <a:ext cx="2972421"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1200">
                <a:latin typeface="Times New Roman" pitchFamily="18" charset="0"/>
              </a:defRPr>
            </a:lvl1pPr>
          </a:lstStyle>
          <a:p>
            <a:pPr>
              <a:defRPr/>
            </a:pPr>
            <a:fld id="{146204F0-6891-43ED-B78D-50F4FC9D77C1}" type="slidenum">
              <a:rPr lang="en-US"/>
              <a:pPr>
                <a:defRPr/>
              </a:pPr>
              <a:t>‹#›</a:t>
            </a:fld>
            <a:endParaRPr lang="en-US" dirty="0"/>
          </a:p>
        </p:txBody>
      </p:sp>
    </p:spTree>
    <p:extLst>
      <p:ext uri="{BB962C8B-B14F-4D97-AF65-F5344CB8AC3E}">
        <p14:creationId xmlns:p14="http://schemas.microsoft.com/office/powerpoint/2010/main" val="2635437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A9F23F9B-9C3E-4C18-A540-380A9FF92F56}" type="slidenum">
              <a:rPr lang="en-US" smtClean="0"/>
              <a:pPr/>
              <a:t>1</a:t>
            </a:fld>
            <a:endParaRPr lang="en-US" dirty="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362146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11</a:t>
            </a:fld>
            <a:endParaRPr lang="en-US" dirty="0"/>
          </a:p>
        </p:txBody>
      </p:sp>
    </p:spTree>
    <p:extLst>
      <p:ext uri="{BB962C8B-B14F-4D97-AF65-F5344CB8AC3E}">
        <p14:creationId xmlns:p14="http://schemas.microsoft.com/office/powerpoint/2010/main" val="3224703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13</a:t>
            </a:fld>
            <a:endParaRPr lang="en-US" dirty="0"/>
          </a:p>
        </p:txBody>
      </p:sp>
    </p:spTree>
    <p:extLst>
      <p:ext uri="{BB962C8B-B14F-4D97-AF65-F5344CB8AC3E}">
        <p14:creationId xmlns:p14="http://schemas.microsoft.com/office/powerpoint/2010/main" val="1907316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Include all PRODUCTS/DELIVERABLES as specified in the original WU documentation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14</a:t>
            </a:fld>
            <a:endParaRPr lang="en-US" dirty="0"/>
          </a:p>
        </p:txBody>
      </p:sp>
    </p:spTree>
    <p:extLst>
      <p:ext uri="{BB962C8B-B14F-4D97-AF65-F5344CB8AC3E}">
        <p14:creationId xmlns:p14="http://schemas.microsoft.com/office/powerpoint/2010/main" val="18975657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15</a:t>
            </a:fld>
            <a:endParaRPr lang="en-US" dirty="0"/>
          </a:p>
        </p:txBody>
      </p:sp>
    </p:spTree>
    <p:extLst>
      <p:ext uri="{BB962C8B-B14F-4D97-AF65-F5344CB8AC3E}">
        <p14:creationId xmlns:p14="http://schemas.microsoft.com/office/powerpoint/2010/main" val="36254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25</a:t>
            </a:fld>
            <a:endParaRPr lang="en-US" dirty="0"/>
          </a:p>
        </p:txBody>
      </p:sp>
    </p:spTree>
    <p:extLst>
      <p:ext uri="{BB962C8B-B14F-4D97-AF65-F5344CB8AC3E}">
        <p14:creationId xmlns:p14="http://schemas.microsoft.com/office/powerpoint/2010/main" val="2389067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Describe</a:t>
            </a:r>
            <a:r>
              <a:rPr lang="en-US" baseline="0" dirty="0"/>
              <a:t> product and capability, importance/impact, etc.. Employ images generously. Tell a good story.</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26</a:t>
            </a:fld>
            <a:endParaRPr lang="en-US" dirty="0"/>
          </a:p>
        </p:txBody>
      </p:sp>
    </p:spTree>
    <p:extLst>
      <p:ext uri="{BB962C8B-B14F-4D97-AF65-F5344CB8AC3E}">
        <p14:creationId xmlns:p14="http://schemas.microsoft.com/office/powerpoint/2010/main" val="2053758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Funding for all FY’s funded</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27</a:t>
            </a:fld>
            <a:endParaRPr lang="en-US" dirty="0"/>
          </a:p>
        </p:txBody>
      </p:sp>
    </p:spTree>
    <p:extLst>
      <p:ext uri="{BB962C8B-B14F-4D97-AF65-F5344CB8AC3E}">
        <p14:creationId xmlns:p14="http://schemas.microsoft.com/office/powerpoint/2010/main" val="15732865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28</a:t>
            </a:fld>
            <a:endParaRPr lang="en-US" dirty="0"/>
          </a:p>
        </p:txBody>
      </p:sp>
    </p:spTree>
    <p:extLst>
      <p:ext uri="{BB962C8B-B14F-4D97-AF65-F5344CB8AC3E}">
        <p14:creationId xmlns:p14="http://schemas.microsoft.com/office/powerpoint/2010/main" val="869512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2</a:t>
            </a:fld>
            <a:endParaRPr lang="en-US" dirty="0"/>
          </a:p>
        </p:txBody>
      </p:sp>
    </p:spTree>
    <p:extLst>
      <p:ext uri="{BB962C8B-B14F-4D97-AF65-F5344CB8AC3E}">
        <p14:creationId xmlns:p14="http://schemas.microsoft.com/office/powerpoint/2010/main" val="3722421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3</a:t>
            </a:fld>
            <a:endParaRPr lang="en-US" dirty="0"/>
          </a:p>
        </p:txBody>
      </p:sp>
    </p:spTree>
    <p:extLst>
      <p:ext uri="{BB962C8B-B14F-4D97-AF65-F5344CB8AC3E}">
        <p14:creationId xmlns:p14="http://schemas.microsoft.com/office/powerpoint/2010/main" val="1237364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You may use a second slide if needed, however.</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4</a:t>
            </a:fld>
            <a:endParaRPr lang="en-US" dirty="0"/>
          </a:p>
        </p:txBody>
      </p:sp>
    </p:spTree>
    <p:extLst>
      <p:ext uri="{BB962C8B-B14F-4D97-AF65-F5344CB8AC3E}">
        <p14:creationId xmlns:p14="http://schemas.microsoft.com/office/powerpoint/2010/main" val="650567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5</a:t>
            </a:fld>
            <a:endParaRPr lang="en-US" dirty="0"/>
          </a:p>
        </p:txBody>
      </p:sp>
    </p:spTree>
    <p:extLst>
      <p:ext uri="{BB962C8B-B14F-4D97-AF65-F5344CB8AC3E}">
        <p14:creationId xmlns:p14="http://schemas.microsoft.com/office/powerpoint/2010/main" val="2760137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7</a:t>
            </a:fld>
            <a:endParaRPr lang="en-US" dirty="0"/>
          </a:p>
        </p:txBody>
      </p:sp>
    </p:spTree>
    <p:extLst>
      <p:ext uri="{BB962C8B-B14F-4D97-AF65-F5344CB8AC3E}">
        <p14:creationId xmlns:p14="http://schemas.microsoft.com/office/powerpoint/2010/main" val="2739790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dirty="0"/>
          </a:p>
        </p:txBody>
      </p:sp>
    </p:spTree>
    <p:extLst>
      <p:ext uri="{BB962C8B-B14F-4D97-AF65-F5344CB8AC3E}">
        <p14:creationId xmlns:p14="http://schemas.microsoft.com/office/powerpoint/2010/main" val="15477876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9</a:t>
            </a:fld>
            <a:endParaRPr lang="en-US" dirty="0"/>
          </a:p>
        </p:txBody>
      </p:sp>
    </p:spTree>
    <p:extLst>
      <p:ext uri="{BB962C8B-B14F-4D97-AF65-F5344CB8AC3E}">
        <p14:creationId xmlns:p14="http://schemas.microsoft.com/office/powerpoint/2010/main" val="1203658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Keep it simple and clear</a:t>
            </a:r>
            <a:r>
              <a:rPr lang="en-US" baseline="0" dirty="0"/>
              <a:t>.  Particularly with modeling efforts - the interaction of different models, modules and updates needs to be clear. Where in the grand scheme of things does this research fit?</a:t>
            </a:r>
            <a:endParaRPr lang="en-US" dirty="0"/>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10</a:t>
            </a:fld>
            <a:endParaRPr lang="en-US" dirty="0"/>
          </a:p>
        </p:txBody>
      </p:sp>
    </p:spTree>
    <p:extLst>
      <p:ext uri="{BB962C8B-B14F-4D97-AF65-F5344CB8AC3E}">
        <p14:creationId xmlns:p14="http://schemas.microsoft.com/office/powerpoint/2010/main" val="928241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65100"/>
            <a:ext cx="1943100" cy="5930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65100"/>
            <a:ext cx="5676900" cy="5930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0" descr="castlogo"/>
          <p:cNvPicPr>
            <a:picLocks noChangeAspect="1" noChangeArrowheads="1"/>
          </p:cNvPicPr>
          <p:nvPr userDrawn="1"/>
        </p:nvPicPr>
        <p:blipFill>
          <a:blip r:embed="rId13" cstate="print"/>
          <a:srcRect/>
          <a:stretch>
            <a:fillRect/>
          </a:stretch>
        </p:blipFill>
        <p:spPr bwMode="auto">
          <a:xfrm>
            <a:off x="7772400" y="129382"/>
            <a:ext cx="1295400" cy="985837"/>
          </a:xfrm>
          <a:prstGeom prst="rect">
            <a:avLst/>
          </a:prstGeom>
          <a:noFill/>
          <a:ln w="9525">
            <a:noFill/>
            <a:miter lim="800000"/>
            <a:headEnd/>
            <a:tailEnd/>
          </a:ln>
        </p:spPr>
      </p:pic>
      <p:sp>
        <p:nvSpPr>
          <p:cNvPr id="2" name="Rectangle 2"/>
          <p:cNvSpPr>
            <a:spLocks noGrp="1" noChangeArrowheads="1"/>
          </p:cNvSpPr>
          <p:nvPr>
            <p:ph type="title"/>
          </p:nvPr>
        </p:nvSpPr>
        <p:spPr bwMode="auto">
          <a:xfrm>
            <a:off x="1676400" y="165100"/>
            <a:ext cx="5867400" cy="9144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 ____ __ ____  _____ _____ _____</a:t>
            </a:r>
          </a:p>
        </p:txBody>
      </p:sp>
      <p:sp>
        <p:nvSpPr>
          <p:cNvPr id="3" name="Title Placeholder 2"/>
          <p:cNvSpPr>
            <a:spLocks noGrp="1" noChangeArrowheads="1"/>
          </p:cNvSpPr>
          <p:nvPr>
            <p:ph type="title"/>
          </p:nvPr>
        </p:nvSpPr>
        <p:spPr bwMode="auto">
          <a:xfrm>
            <a:off x="1676400" y="165100"/>
            <a:ext cx="5867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9" name="Rectangle 15"/>
          <p:cNvSpPr>
            <a:spLocks noChangeArrowheads="1"/>
          </p:cNvSpPr>
          <p:nvPr userDrawn="1"/>
        </p:nvSpPr>
        <p:spPr bwMode="auto">
          <a:xfrm>
            <a:off x="0" y="6629400"/>
            <a:ext cx="9144000" cy="228600"/>
          </a:xfrm>
          <a:prstGeom prst="rect">
            <a:avLst/>
          </a:prstGeom>
          <a:solidFill>
            <a:srgbClr val="7E8E83"/>
          </a:solidFill>
          <a:ln w="9525">
            <a:solidFill>
              <a:schemeClr val="tx1"/>
            </a:solidFill>
            <a:miter lim="800000"/>
            <a:headEnd/>
            <a:tailEnd/>
          </a:ln>
          <a:effectLst/>
        </p:spPr>
        <p:txBody>
          <a:bodyPr wrap="none" anchor="ctr"/>
          <a:lstStyle/>
          <a:p>
            <a:pPr>
              <a:defRPr/>
            </a:pPr>
            <a:endParaRPr lang="en-US" dirty="0"/>
          </a:p>
        </p:txBody>
      </p:sp>
      <p:sp>
        <p:nvSpPr>
          <p:cNvPr id="1040" name="Text Box 16"/>
          <p:cNvSpPr txBox="1">
            <a:spLocks noChangeArrowheads="1"/>
          </p:cNvSpPr>
          <p:nvPr/>
        </p:nvSpPr>
        <p:spPr bwMode="auto">
          <a:xfrm>
            <a:off x="26988" y="6629400"/>
            <a:ext cx="3933384" cy="276999"/>
          </a:xfrm>
          <a:prstGeom prst="rect">
            <a:avLst/>
          </a:prstGeom>
          <a:noFill/>
          <a:ln w="9525">
            <a:noFill/>
            <a:miter lim="800000"/>
            <a:headEnd/>
            <a:tailEnd/>
          </a:ln>
          <a:effectLst/>
        </p:spPr>
        <p:txBody>
          <a:bodyPr wrap="none">
            <a:spAutoFit/>
          </a:bodyPr>
          <a:lstStyle/>
          <a:p>
            <a:r>
              <a:rPr lang="en-US" sz="1200" b="1" dirty="0">
                <a:solidFill>
                  <a:schemeClr val="bg1"/>
                </a:solidFill>
              </a:rPr>
              <a:t>FY22</a:t>
            </a:r>
            <a:r>
              <a:rPr lang="en-US" sz="1200" b="1" baseline="0" dirty="0">
                <a:solidFill>
                  <a:schemeClr val="bg1"/>
                </a:solidFill>
              </a:rPr>
              <a:t> </a:t>
            </a:r>
            <a:r>
              <a:rPr lang="en-US" sz="1200" b="1" dirty="0">
                <a:solidFill>
                  <a:schemeClr val="bg1"/>
                </a:solidFill>
              </a:rPr>
              <a:t>EMRRP In-Progress Review Meeting/Webinar</a:t>
            </a:r>
            <a:endParaRPr lang="en-US" sz="2400" b="1" dirty="0">
              <a:solidFill>
                <a:schemeClr val="folHlink"/>
              </a:solidFill>
              <a:latin typeface="Times New Roman" pitchFamily="18" charset="0"/>
            </a:endParaRPr>
          </a:p>
        </p:txBody>
      </p:sp>
      <p:pic>
        <p:nvPicPr>
          <p:cNvPr id="4" name="Picture 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52400" y="79375"/>
            <a:ext cx="1579697" cy="1085850"/>
          </a:xfrm>
          <a:prstGeom prst="rect">
            <a:avLst/>
          </a:prstGeom>
        </p:spPr>
      </p:pic>
      <p:pic>
        <p:nvPicPr>
          <p:cNvPr id="5" name="Picture 4"/>
          <p:cNvPicPr>
            <a:picLocks noChangeAspect="1"/>
          </p:cNvPicPr>
          <p:nvPr userDrawn="1"/>
        </p:nvPicPr>
        <p:blipFill>
          <a:blip r:embed="rId15"/>
          <a:stretch>
            <a:fillRect/>
          </a:stretch>
        </p:blipFill>
        <p:spPr>
          <a:xfrm>
            <a:off x="-5670" y="1260614"/>
            <a:ext cx="9149669" cy="187302"/>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2800" b="1">
          <a:solidFill>
            <a:schemeClr val="tx2"/>
          </a:solidFill>
          <a:effectLst>
            <a:outerShdw blurRad="38100" dist="38100" dir="2700000" algn="tl">
              <a:srgbClr val="000000">
                <a:alpha val="43137"/>
              </a:srgbClr>
            </a:outerShdw>
          </a:effectLst>
          <a:latin typeface="Arial" pitchFamily="34" charset="0"/>
          <a:ea typeface="+mj-ea"/>
          <a:cs typeface="Arial" pitchFamily="34" charset="0"/>
        </a:defRPr>
      </a:lvl1pPr>
      <a:lvl2pPr algn="ctr" rtl="0" eaLnBrk="0" fontAlgn="base" hangingPunct="0">
        <a:spcBef>
          <a:spcPct val="0"/>
        </a:spcBef>
        <a:spcAft>
          <a:spcPct val="0"/>
        </a:spcAft>
        <a:defRPr sz="2800" b="1">
          <a:solidFill>
            <a:schemeClr val="tx2"/>
          </a:solidFill>
          <a:latin typeface="Arial" charset="0"/>
          <a:cs typeface="Arial" charset="0"/>
        </a:defRPr>
      </a:lvl2pPr>
      <a:lvl3pPr algn="ctr" rtl="0" eaLnBrk="0" fontAlgn="base" hangingPunct="0">
        <a:spcBef>
          <a:spcPct val="0"/>
        </a:spcBef>
        <a:spcAft>
          <a:spcPct val="0"/>
        </a:spcAft>
        <a:defRPr sz="2800" b="1">
          <a:solidFill>
            <a:schemeClr val="tx2"/>
          </a:solidFill>
          <a:latin typeface="Arial" charset="0"/>
          <a:cs typeface="Arial" charset="0"/>
        </a:defRPr>
      </a:lvl3pPr>
      <a:lvl4pPr algn="ctr" rtl="0" eaLnBrk="0" fontAlgn="base" hangingPunct="0">
        <a:spcBef>
          <a:spcPct val="0"/>
        </a:spcBef>
        <a:spcAft>
          <a:spcPct val="0"/>
        </a:spcAft>
        <a:defRPr sz="2800" b="1">
          <a:solidFill>
            <a:schemeClr val="tx2"/>
          </a:solidFill>
          <a:latin typeface="Arial" charset="0"/>
          <a:cs typeface="Arial" charset="0"/>
        </a:defRPr>
      </a:lvl4pPr>
      <a:lvl5pPr algn="ctr" rtl="0" eaLnBrk="0" fontAlgn="base" hangingPunct="0">
        <a:spcBef>
          <a:spcPct val="0"/>
        </a:spcBef>
        <a:spcAft>
          <a:spcPct val="0"/>
        </a:spcAft>
        <a:defRPr sz="2800" b="1">
          <a:solidFill>
            <a:schemeClr val="tx2"/>
          </a:solidFill>
          <a:latin typeface="Arial" charset="0"/>
          <a:cs typeface="Arial" charset="0"/>
        </a:defRPr>
      </a:lvl5pPr>
      <a:lvl6pPr marL="457200" algn="ctr" rtl="0" fontAlgn="base">
        <a:spcBef>
          <a:spcPct val="0"/>
        </a:spcBef>
        <a:spcAft>
          <a:spcPct val="0"/>
        </a:spcAft>
        <a:defRPr sz="2800" b="1">
          <a:solidFill>
            <a:schemeClr val="tx2"/>
          </a:solidFill>
          <a:latin typeface="Times New Roman" pitchFamily="18" charset="0"/>
        </a:defRPr>
      </a:lvl6pPr>
      <a:lvl7pPr marL="914400" algn="ctr" rtl="0" fontAlgn="base">
        <a:spcBef>
          <a:spcPct val="0"/>
        </a:spcBef>
        <a:spcAft>
          <a:spcPct val="0"/>
        </a:spcAft>
        <a:defRPr sz="2800" b="1">
          <a:solidFill>
            <a:schemeClr val="tx2"/>
          </a:solidFill>
          <a:latin typeface="Times New Roman" pitchFamily="18" charset="0"/>
        </a:defRPr>
      </a:lvl7pPr>
      <a:lvl8pPr marL="1371600" algn="ctr" rtl="0" fontAlgn="base">
        <a:spcBef>
          <a:spcPct val="0"/>
        </a:spcBef>
        <a:spcAft>
          <a:spcPct val="0"/>
        </a:spcAft>
        <a:defRPr sz="2800" b="1">
          <a:solidFill>
            <a:schemeClr val="tx2"/>
          </a:solidFill>
          <a:latin typeface="Times New Roman" pitchFamily="18" charset="0"/>
        </a:defRPr>
      </a:lvl8pPr>
      <a:lvl9pPr marL="1828800" algn="ctr" rtl="0" fontAlgn="base">
        <a:spcBef>
          <a:spcPct val="0"/>
        </a:spcBef>
        <a:spcAft>
          <a:spcPct val="0"/>
        </a:spcAft>
        <a:defRPr sz="2800" b="1">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defRPr>
      </a:lvl2pPr>
      <a:lvl3pPr marL="1143000" indent="-228600" algn="l" rtl="0" eaLnBrk="0" fontAlgn="base" hangingPunct="0">
        <a:spcBef>
          <a:spcPct val="20000"/>
        </a:spcBef>
        <a:spcAft>
          <a:spcPct val="0"/>
        </a:spcAft>
        <a:buChar char="•"/>
        <a:defRPr>
          <a:solidFill>
            <a:schemeClr val="tx1"/>
          </a:solidFill>
          <a:latin typeface="+mn-lt"/>
        </a:defRPr>
      </a:lvl3pPr>
      <a:lvl4pPr marL="1600200" indent="-228600" algn="l" rtl="0" eaLnBrk="0" fontAlgn="base" hangingPunct="0">
        <a:spcBef>
          <a:spcPct val="20000"/>
        </a:spcBef>
        <a:spcAft>
          <a:spcPct val="0"/>
        </a:spcAft>
        <a:buChar char="–"/>
        <a:defRPr sz="1600">
          <a:solidFill>
            <a:schemeClr val="tx1"/>
          </a:solidFill>
          <a:latin typeface="+mn-lt"/>
        </a:defRPr>
      </a:lvl4pPr>
      <a:lvl5pPr marL="2057400" indent="-228600" algn="l" rtl="0" eaLnBrk="0" fontAlgn="base" hangingPunct="0">
        <a:spcBef>
          <a:spcPct val="20000"/>
        </a:spcBef>
        <a:spcAft>
          <a:spcPct val="0"/>
        </a:spcAft>
        <a:buChar char="»"/>
        <a:defRPr sz="1600">
          <a:solidFill>
            <a:schemeClr val="tx1"/>
          </a:solidFill>
          <a:latin typeface="+mn-lt"/>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package" Target="../embeddings/Microsoft_Visio_Drawing.vsdx"/><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package" Target="../embeddings/Microsoft_Visio_Drawing4.vsdx"/><Relationship Id="rId3" Type="http://schemas.openxmlformats.org/officeDocument/2006/relationships/image" Target="../media/image13.emf"/><Relationship Id="rId7" Type="http://schemas.openxmlformats.org/officeDocument/2006/relationships/image" Target="../media/image15.emf"/><Relationship Id="rId2" Type="http://schemas.openxmlformats.org/officeDocument/2006/relationships/package" Target="../embeddings/Microsoft_Visio_Drawing1.vsdx"/><Relationship Id="rId1" Type="http://schemas.openxmlformats.org/officeDocument/2006/relationships/slideLayout" Target="../slideLayouts/slideLayout2.xml"/><Relationship Id="rId6" Type="http://schemas.openxmlformats.org/officeDocument/2006/relationships/package" Target="../embeddings/Microsoft_Visio_Drawing3.vsdx"/><Relationship Id="rId11" Type="http://schemas.openxmlformats.org/officeDocument/2006/relationships/image" Target="../media/image17.emf"/><Relationship Id="rId5" Type="http://schemas.openxmlformats.org/officeDocument/2006/relationships/image" Target="../media/image14.emf"/><Relationship Id="rId10" Type="http://schemas.openxmlformats.org/officeDocument/2006/relationships/package" Target="../embeddings/Microsoft_Visio_Drawing5.vsdx"/><Relationship Id="rId4" Type="http://schemas.openxmlformats.org/officeDocument/2006/relationships/package" Target="../embeddings/Microsoft_Visio_Drawing2.vsdx"/><Relationship Id="rId9" Type="http://schemas.openxmlformats.org/officeDocument/2006/relationships/image" Target="../media/image16.emf"/></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package" Target="../embeddings/Microsoft_Visio_Drawing6.vsdx"/><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 Box 29"/>
          <p:cNvSpPr txBox="1">
            <a:spLocks noChangeArrowheads="1"/>
          </p:cNvSpPr>
          <p:nvPr/>
        </p:nvSpPr>
        <p:spPr bwMode="auto">
          <a:xfrm>
            <a:off x="457200" y="1524000"/>
            <a:ext cx="8229600" cy="4201150"/>
          </a:xfrm>
          <a:prstGeom prst="rect">
            <a:avLst/>
          </a:prstGeom>
          <a:noFill/>
          <a:ln w="9525">
            <a:noFill/>
            <a:miter lim="800000"/>
            <a:headEnd/>
            <a:tailEnd/>
          </a:ln>
        </p:spPr>
        <p:txBody>
          <a:bodyPr wrap="square">
            <a:spAutoFit/>
          </a:bodyPr>
          <a:lstStyle/>
          <a:p>
            <a:pPr>
              <a:spcBef>
                <a:spcPct val="50000"/>
              </a:spcBef>
              <a:spcAft>
                <a:spcPts val="600"/>
              </a:spcAft>
            </a:pPr>
            <a:r>
              <a:rPr lang="en-US" sz="1600" b="1" dirty="0">
                <a:cs typeface="Arial" charset="0"/>
              </a:rPr>
              <a:t>PDT Lead: </a:t>
            </a:r>
            <a:r>
              <a:rPr lang="en-US" sz="1400" dirty="0">
                <a:cs typeface="Arial" charset="0"/>
              </a:rPr>
              <a:t>Todd Steissberg (ERDC)</a:t>
            </a:r>
          </a:p>
          <a:p>
            <a:pPr lvl="0">
              <a:spcAft>
                <a:spcPts val="600"/>
              </a:spcAft>
            </a:pPr>
            <a:r>
              <a:rPr lang="en-US" sz="1600" b="1" dirty="0">
                <a:cs typeface="Arial" charset="0"/>
              </a:rPr>
              <a:t>Product Development Team: </a:t>
            </a:r>
          </a:p>
          <a:p>
            <a:pPr marL="285750" lvl="0" indent="-285750">
              <a:spcAft>
                <a:spcPts val="600"/>
              </a:spcAft>
              <a:buFont typeface="Arial" panose="020B0604020202020204" pitchFamily="34" charset="0"/>
              <a:buChar char="•"/>
            </a:pPr>
            <a:r>
              <a:rPr lang="en-US" sz="1400" dirty="0"/>
              <a:t>Zhonglong Zhang (PSU)</a:t>
            </a:r>
          </a:p>
          <a:p>
            <a:pPr marL="285750" lvl="0" indent="-285750">
              <a:spcAft>
                <a:spcPts val="600"/>
              </a:spcAft>
              <a:buFont typeface="Arial" panose="020B0604020202020204" pitchFamily="34" charset="0"/>
              <a:buChar char="•"/>
            </a:pPr>
            <a:r>
              <a:rPr lang="en-US" sz="1400" dirty="0"/>
              <a:t>Scott Wells (PSU)</a:t>
            </a:r>
          </a:p>
          <a:p>
            <a:pPr marL="285750" indent="-285750">
              <a:spcAft>
                <a:spcPts val="600"/>
              </a:spcAft>
              <a:buFont typeface="Arial" panose="020B0604020202020204" pitchFamily="34" charset="0"/>
              <a:buChar char="•"/>
            </a:pPr>
            <a:r>
              <a:rPr lang="en-US" sz="1400" dirty="0"/>
              <a:t>John Kucharski (ERDC)</a:t>
            </a:r>
            <a:endParaRPr lang="en-US" sz="600" dirty="0"/>
          </a:p>
          <a:p>
            <a:pPr marL="285750" lvl="0" indent="-285750">
              <a:spcAft>
                <a:spcPts val="600"/>
              </a:spcAft>
              <a:buFont typeface="Arial" panose="020B0604020202020204" pitchFamily="34" charset="0"/>
              <a:buChar char="•"/>
            </a:pPr>
            <a:r>
              <a:rPr lang="en-US" sz="1400" dirty="0"/>
              <a:t>Billy Johnson (ERDC)</a:t>
            </a:r>
          </a:p>
          <a:p>
            <a:pPr marL="285750" lvl="0" indent="-285750">
              <a:spcAft>
                <a:spcPts val="600"/>
              </a:spcAft>
              <a:buFont typeface="Arial" panose="020B0604020202020204" pitchFamily="34" charset="0"/>
              <a:buChar char="•"/>
            </a:pPr>
            <a:r>
              <a:rPr lang="en-US" sz="1400" dirty="0"/>
              <a:t>Barry Bunch (ERDC)</a:t>
            </a:r>
          </a:p>
          <a:p>
            <a:pPr lvl="0">
              <a:spcAft>
                <a:spcPts val="600"/>
              </a:spcAft>
            </a:pPr>
            <a:r>
              <a:rPr lang="en-US" sz="1600" b="1" dirty="0">
                <a:cs typeface="Arial" charset="0"/>
              </a:rPr>
              <a:t>Corps District Collaboration:</a:t>
            </a:r>
          </a:p>
          <a:p>
            <a:pPr marL="342900" indent="-342900">
              <a:spcAft>
                <a:spcPts val="600"/>
              </a:spcAft>
              <a:buFont typeface="Arial" panose="020B0604020202020204" pitchFamily="34" charset="0"/>
              <a:buChar char="•"/>
            </a:pPr>
            <a:r>
              <a:rPr lang="en-US" sz="1400" dirty="0"/>
              <a:t>Brian Zettle (Mobile District, CoP Lead)</a:t>
            </a:r>
          </a:p>
          <a:p>
            <a:pPr marL="342900" indent="-342900">
              <a:spcAft>
                <a:spcPts val="600"/>
              </a:spcAft>
              <a:buFont typeface="Arial" panose="020B0604020202020204" pitchFamily="34" charset="0"/>
              <a:buChar char="•"/>
            </a:pPr>
            <a:r>
              <a:rPr lang="en-US" sz="1400" dirty="0"/>
              <a:t>Kathryn Tackley (Portland District)</a:t>
            </a:r>
          </a:p>
          <a:p>
            <a:pPr marL="342900" indent="-342900">
              <a:spcAft>
                <a:spcPts val="600"/>
              </a:spcAft>
              <a:buFont typeface="Arial" panose="020B0604020202020204" pitchFamily="34" charset="0"/>
              <a:buChar char="•"/>
            </a:pPr>
            <a:r>
              <a:rPr lang="en-US" sz="1400" dirty="0"/>
              <a:t>Dan Turner (Northwest Division)</a:t>
            </a:r>
          </a:p>
          <a:p>
            <a:pPr marL="342900" indent="-342900">
              <a:spcAft>
                <a:spcPts val="600"/>
              </a:spcAft>
              <a:buFont typeface="Arial" panose="020B0604020202020204" pitchFamily="34" charset="0"/>
              <a:buChar char="•"/>
            </a:pPr>
            <a:r>
              <a:rPr lang="en-US" sz="1400" dirty="0"/>
              <a:t>J. J. Baum (Sacramento District)</a:t>
            </a:r>
          </a:p>
          <a:p>
            <a:pPr marL="342900" indent="-342900">
              <a:spcAft>
                <a:spcPts val="600"/>
              </a:spcAft>
              <a:buFont typeface="Arial" panose="020B0604020202020204" pitchFamily="34" charset="0"/>
              <a:buChar char="•"/>
            </a:pPr>
            <a:r>
              <a:rPr lang="en-US" sz="1400" dirty="0"/>
              <a:t>Laurel Hamilton (Omaha District)</a:t>
            </a:r>
          </a:p>
          <a:p>
            <a:pPr marL="342900" indent="-342900">
              <a:spcAft>
                <a:spcPts val="600"/>
              </a:spcAft>
              <a:buFont typeface="Arial" panose="020B0604020202020204" pitchFamily="34" charset="0"/>
              <a:buChar char="•"/>
            </a:pPr>
            <a:r>
              <a:rPr lang="en-US" sz="1400" dirty="0"/>
              <a:t>Jim Noren (St. Paul District)</a:t>
            </a:r>
          </a:p>
        </p:txBody>
      </p:sp>
      <p:sp>
        <p:nvSpPr>
          <p:cNvPr id="140318" name="Text Box 30"/>
          <p:cNvSpPr txBox="1">
            <a:spLocks noChangeArrowheads="1"/>
          </p:cNvSpPr>
          <p:nvPr/>
        </p:nvSpPr>
        <p:spPr bwMode="auto">
          <a:xfrm>
            <a:off x="1752600" y="228600"/>
            <a:ext cx="5867400" cy="914400"/>
          </a:xfrm>
          <a:prstGeom prst="rect">
            <a:avLst/>
          </a:prstGeom>
          <a:noFill/>
          <a:ln w="9525">
            <a:noFill/>
            <a:miter lim="800000"/>
            <a:headEnd/>
            <a:tailEnd/>
          </a:ln>
          <a:effectLst/>
        </p:spPr>
        <p:txBody>
          <a:bodyPr anchor="ctr"/>
          <a:lstStyle/>
          <a:p>
            <a:pPr algn="ctr">
              <a:spcBef>
                <a:spcPts val="0"/>
              </a:spcBef>
              <a:defRPr/>
            </a:pPr>
            <a:r>
              <a:rPr lang="en-US" sz="1800" b="1" dirty="0"/>
              <a:t>Development of New Capabilities and Enhancements to the USACE Two-Dimensional Reservoir Water Quality Model (CE-QUAL-W2)</a:t>
            </a:r>
            <a:r>
              <a:rPr lang="en-US" sz="2400" b="1" dirty="0"/>
              <a:t> </a:t>
            </a:r>
            <a:endParaRPr lang="en-US" sz="2400" b="1" dirty="0">
              <a:effectLst>
                <a:outerShdw blurRad="38100" dist="38100" dir="2700000" algn="tl">
                  <a:srgbClr val="C0C0C0"/>
                </a:outerShdw>
              </a:effectLst>
              <a:latin typeface="Arial" pitchFamily="34" charset="0"/>
              <a:cs typeface="Arial" pitchFamily="34" charset="0"/>
            </a:endParaRPr>
          </a:p>
        </p:txBody>
      </p:sp>
      <p:pic>
        <p:nvPicPr>
          <p:cNvPr id="4" name="Picture 3">
            <a:extLst>
              <a:ext uri="{FF2B5EF4-FFF2-40B4-BE49-F238E27FC236}">
                <a16:creationId xmlns:a16="http://schemas.microsoft.com/office/drawing/2014/main" id="{106608D3-8D47-AF41-8E7A-EEA5C58930B0}"/>
              </a:ext>
            </a:extLst>
          </p:cNvPr>
          <p:cNvPicPr>
            <a:picLocks noChangeAspect="1"/>
          </p:cNvPicPr>
          <p:nvPr/>
        </p:nvPicPr>
        <p:blipFill>
          <a:blip r:embed="rId3"/>
          <a:stretch>
            <a:fillRect/>
          </a:stretch>
        </p:blipFill>
        <p:spPr>
          <a:xfrm>
            <a:off x="4267200" y="1600200"/>
            <a:ext cx="4419600" cy="42783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62742" y="1981200"/>
            <a:ext cx="8224058" cy="4191917"/>
          </a:xfrm>
          <a:noFill/>
        </p:spPr>
        <p:txBody>
          <a:bodyPr wrap="square">
            <a:spAutoFit/>
          </a:bodyPr>
          <a:lstStyle/>
          <a:p>
            <a:r>
              <a:rPr lang="en-US" sz="1800" dirty="0">
                <a:latin typeface="Arial" panose="020B0604020202020204" pitchFamily="34" charset="0"/>
                <a:cs typeface="Arial" panose="020B0604020202020204" pitchFamily="34" charset="0"/>
              </a:rPr>
              <a:t>Decouple water quality component from hydrodynamics in W2 in cases where the water quality state variable does not impact hydrodynamics, thereby increasing computational efficiency</a:t>
            </a:r>
          </a:p>
          <a:p>
            <a:pPr lvl="1"/>
            <a:r>
              <a:rPr lang="en-US" sz="1800" dirty="0">
                <a:latin typeface="Arial" panose="020B0604020202020204" pitchFamily="34" charset="0"/>
                <a:cs typeface="Arial" panose="020B0604020202020204" pitchFamily="34" charset="0"/>
              </a:rPr>
              <a:t>Run hydrodynamic simulations for a prescribed period, store output, and use data as input for multiple water quality simulations</a:t>
            </a:r>
          </a:p>
          <a:p>
            <a:pPr lvl="1"/>
            <a:r>
              <a:rPr lang="en-US" sz="1800" dirty="0">
                <a:latin typeface="Arial" panose="020B0604020202020204" pitchFamily="34" charset="0"/>
                <a:cs typeface="Arial" panose="020B0604020202020204" pitchFamily="34" charset="0"/>
              </a:rPr>
              <a:t>Implement a simultaneous equation solution of the water surface in all branches for the updated model, enhancing hydrodynamic stability of riverine segments</a:t>
            </a:r>
          </a:p>
          <a:p>
            <a:pPr lvl="1"/>
            <a:r>
              <a:rPr lang="en-US" sz="1800" dirty="0">
                <a:latin typeface="Arial" panose="020B0604020202020204" pitchFamily="34" charset="0"/>
                <a:cs typeface="Arial" panose="020B0604020202020204" pitchFamily="34" charset="0"/>
              </a:rPr>
              <a:t>Support increasing demand to include water quality operating objectives for water management by updating selective withdrawal algorithm to account for overlapping withdrawal zones for multiple outlets (versus simply adding them together)</a:t>
            </a:r>
          </a:p>
          <a:p>
            <a:pPr lvl="1"/>
            <a:r>
              <a:rPr lang="en-US" sz="1800" dirty="0">
                <a:latin typeface="Arial" panose="020B0604020202020204" pitchFamily="34" charset="0"/>
                <a:cs typeface="Arial" panose="020B0604020202020204" pitchFamily="34" charset="0"/>
              </a:rPr>
              <a:t>Evaluate using multi-core processing capability with numerical precision of simulations vs. fast code execution</a:t>
            </a: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6136"/>
            <a:ext cx="8534400" cy="707886"/>
          </a:xfrm>
          <a:prstGeom prst="rect">
            <a:avLst/>
          </a:prstGeom>
          <a:noFill/>
        </p:spPr>
        <p:txBody>
          <a:bodyPr wrap="square" rtlCol="0">
            <a:spAutoFit/>
          </a:bodyPr>
          <a:lstStyle/>
          <a:p>
            <a:r>
              <a:rPr lang="en-US" b="1" dirty="0"/>
              <a:t>Task 5: Upgrade Hydrodynamic &amp; Water Quality Computation Engine</a:t>
            </a:r>
          </a:p>
          <a:p>
            <a:endParaRPr lang="en-US" b="1" dirty="0"/>
          </a:p>
        </p:txBody>
      </p:sp>
    </p:spTree>
    <p:extLst>
      <p:ext uri="{BB962C8B-B14F-4D97-AF65-F5344CB8AC3E}">
        <p14:creationId xmlns:p14="http://schemas.microsoft.com/office/powerpoint/2010/main" val="3587020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24110"/>
            <a:ext cx="8229600" cy="4186535"/>
          </a:xfrm>
          <a:noFill/>
        </p:spPr>
        <p:txBody>
          <a:bodyPr/>
          <a:lstStyle/>
          <a:p>
            <a:r>
              <a:rPr lang="en-US" sz="2000" dirty="0">
                <a:latin typeface="Arial" panose="020B0604020202020204" pitchFamily="34" charset="0"/>
                <a:cs typeface="Arial" panose="020B0604020202020204" pitchFamily="34" charset="0"/>
              </a:rPr>
              <a:t>Prepare and post final release version of CE-QUAL-W2 Version 5.0 to the ERDC website for release</a:t>
            </a:r>
          </a:p>
          <a:p>
            <a:pPr lvl="1"/>
            <a:r>
              <a:rPr lang="en-US" dirty="0">
                <a:latin typeface="Arial" panose="020B0604020202020204" pitchFamily="34" charset="0"/>
                <a:cs typeface="Arial" panose="020B0604020202020204" pitchFamily="34" charset="0"/>
              </a:rPr>
              <a:t>Conduct a case study demonstrating all capabilities included in the final release version of CE-QUAL-W2 and document in a technical note</a:t>
            </a:r>
          </a:p>
          <a:p>
            <a:pPr lvl="1"/>
            <a:r>
              <a:rPr lang="en-US" dirty="0">
                <a:latin typeface="Arial" panose="020B0604020202020204" pitchFamily="34" charset="0"/>
                <a:cs typeface="Arial" panose="020B0604020202020204" pitchFamily="34" charset="0"/>
              </a:rPr>
              <a:t>Post updated CE-QUAL-W2 Technical Reference Manual and User’s Manual to ERDC’s web site</a:t>
            </a:r>
          </a:p>
          <a:p>
            <a:pPr lvl="1"/>
            <a:r>
              <a:rPr lang="en-US" dirty="0">
                <a:latin typeface="Arial" panose="020B0604020202020204" pitchFamily="34" charset="0"/>
                <a:cs typeface="Arial" panose="020B0604020202020204" pitchFamily="34" charset="0"/>
              </a:rPr>
              <a:t>Prepare a final webinar using the case study and present to USACE District and Division staff, including water quality modelers and managers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6- CE-QUAL-W2 v5.0 final version with documentation </a:t>
            </a:r>
          </a:p>
        </p:txBody>
      </p:sp>
    </p:spTree>
    <p:extLst>
      <p:ext uri="{BB962C8B-B14F-4D97-AF65-F5344CB8AC3E}">
        <p14:creationId xmlns:p14="http://schemas.microsoft.com/office/powerpoint/2010/main" val="1160637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Field Engagement</a:t>
            </a:r>
          </a:p>
        </p:txBody>
      </p:sp>
      <p:sp>
        <p:nvSpPr>
          <p:cNvPr id="3" name="Content Placeholder 2"/>
          <p:cNvSpPr>
            <a:spLocks noGrp="1"/>
          </p:cNvSpPr>
          <p:nvPr>
            <p:ph idx="1"/>
          </p:nvPr>
        </p:nvSpPr>
        <p:spPr>
          <a:xfrm>
            <a:off x="457200" y="1676400"/>
            <a:ext cx="8229600" cy="4800600"/>
          </a:xfr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Project Planning</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Team meetings &amp; conference calls</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Periodic project updates to PDT, ERARG members, and field personnel by phone, web meeting, and email</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Reporting</a:t>
            </a:r>
            <a:r>
              <a:rPr lang="en-US" kern="1200" dirty="0">
                <a:solidFill>
                  <a:sysClr val="windowText" lastClr="000000"/>
                </a:solidFill>
                <a:latin typeface="Arial" pitchFamily="34" charset="0"/>
                <a:cs typeface="Arial" pitchFamily="34" charset="0"/>
              </a:rPr>
              <a:t>  </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Provided quarterly updates to the USACE Water Quality Committee</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b="1" kern="1200" dirty="0">
                <a:solidFill>
                  <a:sysClr val="windowText" lastClr="000000"/>
                </a:solidFill>
                <a:latin typeface="Arial" pitchFamily="34" charset="0"/>
                <a:cs typeface="Arial" pitchFamily="34" charset="0"/>
              </a:rPr>
              <a:t>Field Work Coordination</a:t>
            </a:r>
          </a:p>
          <a:p>
            <a:pPr marL="628650" lvl="1" indent="-228600" eaLnBrk="1" fontAlgn="auto" hangingPunct="1">
              <a:lnSpc>
                <a:spcPct val="90000"/>
              </a:lnSpc>
              <a:spcBef>
                <a:spcPts val="1000"/>
              </a:spcBef>
              <a:spcAft>
                <a:spcPts val="0"/>
              </a:spcAft>
              <a:buFont typeface="Arial" panose="020B0604020202020204" pitchFamily="34" charset="0"/>
              <a:buChar char="•"/>
              <a:defRPr/>
            </a:pPr>
            <a:r>
              <a:rPr lang="en-US" sz="2400" kern="1200" dirty="0">
                <a:solidFill>
                  <a:sysClr val="windowText" lastClr="000000"/>
                </a:solidFill>
                <a:latin typeface="Arial" pitchFamily="34" charset="0"/>
                <a:cs typeface="Arial" pitchFamily="34" charset="0"/>
              </a:rPr>
              <a:t>Coordination with NWD (Kathryn Tackley, Dan Turner, Alexis Mills, and Norm Buccola)</a:t>
            </a:r>
          </a:p>
        </p:txBody>
      </p:sp>
    </p:spTree>
    <p:extLst>
      <p:ext uri="{BB962C8B-B14F-4D97-AF65-F5344CB8AC3E}">
        <p14:creationId xmlns:p14="http://schemas.microsoft.com/office/powerpoint/2010/main" val="911584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209887060"/>
              </p:ext>
            </p:extLst>
          </p:nvPr>
        </p:nvGraphicFramePr>
        <p:xfrm>
          <a:off x="457200" y="1524000"/>
          <a:ext cx="8229600" cy="395224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563164">
                  <a:extLst>
                    <a:ext uri="{9D8B030D-6E8A-4147-A177-3AD203B41FA5}">
                      <a16:colId xmlns:a16="http://schemas.microsoft.com/office/drawing/2014/main" val="20002"/>
                    </a:ext>
                  </a:extLst>
                </a:gridCol>
                <a:gridCol w="1379263">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Scheduled</a:t>
                      </a:r>
                    </a:p>
                    <a:p>
                      <a:pPr algn="ctr"/>
                      <a:r>
                        <a:rPr lang="en-US" dirty="0">
                          <a:latin typeface="Arial" panose="020B0604020202020204" pitchFamily="34" charset="0"/>
                          <a:cs typeface="Arial" panose="020B0604020202020204" pitchFamily="34" charset="0"/>
                        </a:rPr>
                        <a:t> Due</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Current </a:t>
                      </a:r>
                    </a:p>
                    <a:p>
                      <a:pPr algn="ctr"/>
                      <a:r>
                        <a:rPr lang="en-US" dirty="0">
                          <a:latin typeface="Arial" panose="020B0604020202020204" pitchFamily="34" charset="0"/>
                          <a:cs typeface="Arial" panose="020B0604020202020204" pitchFamily="34" charset="0"/>
                        </a:rPr>
                        <a:t>Percent </a:t>
                      </a:r>
                    </a:p>
                    <a:p>
                      <a:pPr algn="ctr"/>
                      <a:r>
                        <a:rPr lang="en-US"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Projected Completion</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1. CE-QUAL-W2 Version 4.3</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tc>
                  <a:txBody>
                    <a:bodyPr/>
                    <a:lstStyle/>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Q2/FY21</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2. CE-QUAL-W2 Version 5.0 Alpha</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50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extLst>
                  <a:ext uri="{0D108BD9-81ED-4DB2-BD59-A6C34878D82A}">
                    <a16:rowId xmlns:a16="http://schemas.microsoft.com/office/drawing/2014/main" val="10004"/>
                  </a:ext>
                </a:extLst>
              </a:tr>
              <a:tr h="370840">
                <a:tc>
                  <a:txBody>
                    <a:bodyPr/>
                    <a:lstStyle/>
                    <a:p>
                      <a:r>
                        <a:rPr lang="en-US" dirty="0">
                          <a:latin typeface="Arial" panose="020B0604020202020204" pitchFamily="34" charset="0"/>
                          <a:cs typeface="Arial" panose="020B0604020202020204" pitchFamily="34" charset="0"/>
                        </a:rPr>
                        <a:t>3a. Python Framework</a:t>
                      </a:r>
                    </a:p>
                    <a:p>
                      <a:r>
                        <a:rPr lang="en-US" dirty="0">
                          <a:latin typeface="Arial" panose="020B0604020202020204" pitchFamily="34" charset="0"/>
                          <a:cs typeface="Arial" panose="020B0604020202020204" pitchFamily="34" charset="0"/>
                        </a:rPr>
                        <a:t>3b. Prototype Jupyter Notebook</a:t>
                      </a:r>
                    </a:p>
                    <a:p>
                      <a:r>
                        <a:rPr lang="en-US" dirty="0">
                          <a:latin typeface="Arial" panose="020B0604020202020204" pitchFamily="34" charset="0"/>
                          <a:cs typeface="Arial" panose="020B0604020202020204" pitchFamily="34" charset="0"/>
                        </a:rPr>
                        <a:t>3c. Plotting Capability</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tc>
                  <a:txBody>
                    <a:bodyPr/>
                    <a:lstStyle/>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p>
                      <a:pPr algn="ctr"/>
                      <a:r>
                        <a:rPr lang="en-US" dirty="0">
                          <a:latin typeface="Arial" panose="020B0604020202020204" pitchFamily="34" charset="0"/>
                          <a:cs typeface="Arial" panose="020B0604020202020204" pitchFamily="34" charset="0"/>
                        </a:rPr>
                        <a:t>100</a:t>
                      </a:r>
                    </a:p>
                  </a:txBody>
                  <a:tcPr>
                    <a:noFill/>
                  </a:tcPr>
                </a:tc>
                <a:tc>
                  <a:txBody>
                    <a:bodyPr/>
                    <a:lstStyle/>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p>
                      <a:pPr algn="ctr"/>
                      <a:r>
                        <a:rPr lang="en-US" dirty="0">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5"/>
                  </a:ext>
                </a:extLst>
              </a:tr>
              <a:tr h="370840">
                <a:tc>
                  <a:txBody>
                    <a:bodyPr/>
                    <a:lstStyle/>
                    <a:p>
                      <a:r>
                        <a:rPr lang="en-US" dirty="0">
                          <a:latin typeface="Arial" panose="020B0604020202020204" pitchFamily="34" charset="0"/>
                          <a:cs typeface="Arial" panose="020B0604020202020204" pitchFamily="34" charset="0"/>
                        </a:rPr>
                        <a:t>4. CE-QUAL-W2 Operations Capability</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Q2/FY22</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50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Q4/FY21</a:t>
                      </a:r>
                    </a:p>
                  </a:txBody>
                  <a:tcPr>
                    <a:solidFill>
                      <a:schemeClr val="accent2">
                        <a:lumMod val="20000"/>
                        <a:lumOff val="80000"/>
                      </a:schemeClr>
                    </a:solidFill>
                  </a:tcPr>
                </a:tc>
                <a:extLst>
                  <a:ext uri="{0D108BD9-81ED-4DB2-BD59-A6C34878D82A}">
                    <a16:rowId xmlns:a16="http://schemas.microsoft.com/office/drawing/2014/main" val="10006"/>
                  </a:ext>
                </a:extLst>
              </a:tr>
            </a:tbl>
          </a:graphicData>
        </a:graphic>
      </p:graphicFrame>
      <p:sp>
        <p:nvSpPr>
          <p:cNvPr id="6" name="TextBox 5"/>
          <p:cNvSpPr txBox="1"/>
          <p:nvPr/>
        </p:nvSpPr>
        <p:spPr>
          <a:xfrm>
            <a:off x="457200" y="5822345"/>
            <a:ext cx="6858000" cy="369332"/>
          </a:xfrm>
          <a:prstGeom prst="rect">
            <a:avLst/>
          </a:prstGeom>
          <a:noFill/>
        </p:spPr>
        <p:txBody>
          <a:bodyPr wrap="square" rtlCol="0">
            <a:spAutoFit/>
          </a:bodyPr>
          <a:lstStyle/>
          <a:p>
            <a:r>
              <a:rPr lang="en-US" sz="1800" baseline="30000" dirty="0"/>
              <a:t>1</a:t>
            </a:r>
            <a:r>
              <a:rPr lang="en-US" sz="1800" dirty="0"/>
              <a:t> As per work unit documentation</a:t>
            </a:r>
          </a:p>
        </p:txBody>
      </p:sp>
    </p:spTree>
    <p:extLst>
      <p:ext uri="{BB962C8B-B14F-4D97-AF65-F5344CB8AC3E}">
        <p14:creationId xmlns:p14="http://schemas.microsoft.com/office/powerpoint/2010/main" val="2842433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Scheduled Products</a:t>
            </a:r>
            <a:r>
              <a:rPr lang="en-US" baseline="30000" dirty="0"/>
              <a:t>1</a:t>
            </a:r>
            <a:br>
              <a:rPr lang="en-US" dirty="0"/>
            </a:br>
            <a:endParaRPr lang="en-US" sz="1600" dirty="0">
              <a:solidFill>
                <a:srgbClr val="FF0000"/>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70205413"/>
              </p:ext>
            </p:extLst>
          </p:nvPr>
        </p:nvGraphicFramePr>
        <p:xfrm>
          <a:off x="457200" y="1536469"/>
          <a:ext cx="8229600" cy="3489960"/>
        </p:xfrm>
        <a:graphic>
          <a:graphicData uri="http://schemas.openxmlformats.org/drawingml/2006/table">
            <a:tbl>
              <a:tblPr firstRow="1" bandRow="1">
                <a:tableStyleId>{5C22544A-7EE6-4342-B048-85BDC9FD1C3A}</a:tableStyleId>
              </a:tblPr>
              <a:tblGrid>
                <a:gridCol w="3831285">
                  <a:extLst>
                    <a:ext uri="{9D8B030D-6E8A-4147-A177-3AD203B41FA5}">
                      <a16:colId xmlns:a16="http://schemas.microsoft.com/office/drawing/2014/main" val="20000"/>
                    </a:ext>
                  </a:extLst>
                </a:gridCol>
                <a:gridCol w="1455888">
                  <a:extLst>
                    <a:ext uri="{9D8B030D-6E8A-4147-A177-3AD203B41FA5}">
                      <a16:colId xmlns:a16="http://schemas.microsoft.com/office/drawing/2014/main" val="20001"/>
                    </a:ext>
                  </a:extLst>
                </a:gridCol>
                <a:gridCol w="1563164">
                  <a:extLst>
                    <a:ext uri="{9D8B030D-6E8A-4147-A177-3AD203B41FA5}">
                      <a16:colId xmlns:a16="http://schemas.microsoft.com/office/drawing/2014/main" val="20002"/>
                    </a:ext>
                  </a:extLst>
                </a:gridCol>
                <a:gridCol w="1379263">
                  <a:extLst>
                    <a:ext uri="{9D8B030D-6E8A-4147-A177-3AD203B41FA5}">
                      <a16:colId xmlns:a16="http://schemas.microsoft.com/office/drawing/2014/main" val="20003"/>
                    </a:ext>
                  </a:extLst>
                </a:gridCol>
              </a:tblGrid>
              <a:tr h="370840">
                <a:tc gridSpan="4">
                  <a:txBody>
                    <a:bodyPr/>
                    <a:lstStyle/>
                    <a:p>
                      <a:r>
                        <a:rPr lang="en-US" dirty="0">
                          <a:latin typeface="Arial" panose="020B0604020202020204" pitchFamily="34" charset="0"/>
                          <a:cs typeface="Arial" panose="020B0604020202020204" pitchFamily="34" charset="0"/>
                        </a:rPr>
                        <a:t>Scheduled Products</a:t>
                      </a:r>
                      <a:r>
                        <a:rPr lang="en-US" baseline="0"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txBody>
                  <a:tcPr>
                    <a:solidFill>
                      <a:schemeClr val="accent2">
                        <a:lumMod val="40000"/>
                        <a:lumOff val="6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70840">
                <a:tc rowSpan="2">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Scheduled</a:t>
                      </a:r>
                    </a:p>
                    <a:p>
                      <a:pPr algn="ctr"/>
                      <a:r>
                        <a:rPr lang="en-US" dirty="0">
                          <a:latin typeface="Arial" panose="020B0604020202020204" pitchFamily="34" charset="0"/>
                          <a:cs typeface="Arial" panose="020B0604020202020204" pitchFamily="34" charset="0"/>
                        </a:rPr>
                        <a:t> Due</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Current </a:t>
                      </a:r>
                    </a:p>
                    <a:p>
                      <a:pPr algn="ctr"/>
                      <a:r>
                        <a:rPr lang="en-US" dirty="0">
                          <a:latin typeface="Arial" panose="020B0604020202020204" pitchFamily="34" charset="0"/>
                          <a:cs typeface="Arial" panose="020B0604020202020204" pitchFamily="34" charset="0"/>
                        </a:rPr>
                        <a:t>Percent </a:t>
                      </a:r>
                    </a:p>
                    <a:p>
                      <a:pPr algn="ctr"/>
                      <a:r>
                        <a:rPr lang="en-US" dirty="0">
                          <a:latin typeface="Arial" panose="020B0604020202020204" pitchFamily="34" charset="0"/>
                          <a:cs typeface="Arial" panose="020B0604020202020204" pitchFamily="34" charset="0"/>
                        </a:rPr>
                        <a:t>Complete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Projected Completion</a:t>
                      </a:r>
                    </a:p>
                    <a:p>
                      <a:pPr algn="ctr"/>
                      <a:r>
                        <a:rPr lang="en-US" dirty="0">
                          <a:latin typeface="Arial" panose="020B0604020202020204" pitchFamily="34" charset="0"/>
                          <a:cs typeface="Arial" panose="020B0604020202020204" pitchFamily="34" charset="0"/>
                        </a:rPr>
                        <a:t> Date</a:t>
                      </a:r>
                    </a:p>
                  </a:txBody>
                  <a:tcPr>
                    <a:solidFill>
                      <a:schemeClr val="accent2">
                        <a:lumMod val="20000"/>
                        <a:lumOff val="80000"/>
                      </a:schemeClr>
                    </a:solidFill>
                  </a:tcPr>
                </a:tc>
                <a:extLst>
                  <a:ext uri="{0D108BD9-81ED-4DB2-BD59-A6C34878D82A}">
                    <a16:rowId xmlns:a16="http://schemas.microsoft.com/office/drawing/2014/main" val="10001"/>
                  </a:ext>
                </a:extLst>
              </a:tr>
              <a:tr h="370840">
                <a:tc vMerge="1">
                  <a:txBody>
                    <a:bodyPr/>
                    <a:lstStyle/>
                    <a:p>
                      <a:pPr algn="ctr"/>
                      <a:endParaRPr lang="en-US" dirty="0">
                        <a:latin typeface="Arial" panose="020B0604020202020204" pitchFamily="34" charset="0"/>
                        <a:cs typeface="Arial" panose="020B0604020202020204" pitchFamily="34" charset="0"/>
                      </a:endParaRPr>
                    </a:p>
                  </a:txBody>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n-US" dirty="0">
                          <a:latin typeface="Arial" panose="020B0604020202020204" pitchFamily="34" charset="0"/>
                          <a:cs typeface="Arial" panose="020B0604020202020204" pitchFamily="34" charset="0"/>
                        </a:rPr>
                        <a:t>5. CE-QUAL-W2 Version 5.0 Beta</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tc>
                  <a:txBody>
                    <a:bodyPr/>
                    <a:lstStyle/>
                    <a:p>
                      <a:pPr algn="ctr"/>
                      <a:r>
                        <a:rPr lang="en-US" dirty="0">
                          <a:latin typeface="Arial" panose="020B0604020202020204" pitchFamily="34" charset="0"/>
                          <a:cs typeface="Arial" panose="020B0604020202020204" pitchFamily="34" charset="0"/>
                        </a:rPr>
                        <a:t>0</a:t>
                      </a:r>
                    </a:p>
                  </a:txBody>
                  <a:tcPr>
                    <a:noFill/>
                  </a:tcPr>
                </a:tc>
                <a:tc>
                  <a:txBody>
                    <a:bodyPr/>
                    <a:lstStyle/>
                    <a:p>
                      <a:pPr algn="ctr"/>
                      <a:r>
                        <a:rPr lang="en-US" dirty="0">
                          <a:latin typeface="Arial" panose="020B0604020202020204" pitchFamily="34" charset="0"/>
                          <a:cs typeface="Arial" panose="020B0604020202020204" pitchFamily="34" charset="0"/>
                        </a:rPr>
                        <a:t>Q2/FY23</a:t>
                      </a:r>
                    </a:p>
                  </a:txBody>
                  <a:tcPr>
                    <a:noFill/>
                  </a:tcPr>
                </a:tc>
                <a:extLst>
                  <a:ext uri="{0D108BD9-81ED-4DB2-BD59-A6C34878D82A}">
                    <a16:rowId xmlns:a16="http://schemas.microsoft.com/office/drawing/2014/main" val="10003"/>
                  </a:ext>
                </a:extLst>
              </a:tr>
              <a:tr h="370840">
                <a:tc>
                  <a:txBody>
                    <a:bodyPr/>
                    <a:lstStyle/>
                    <a:p>
                      <a:r>
                        <a:rPr lang="en-US" dirty="0">
                          <a:latin typeface="Arial" panose="020B0604020202020204" pitchFamily="34" charset="0"/>
                          <a:cs typeface="Arial" panose="020B0604020202020204" pitchFamily="34" charset="0"/>
                        </a:rPr>
                        <a:t>6a. CE-QUAL-W2 Version 5.0 Final </a:t>
                      </a:r>
                    </a:p>
                    <a:p>
                      <a:r>
                        <a:rPr lang="en-US" dirty="0">
                          <a:latin typeface="Arial" panose="020B0604020202020204" pitchFamily="34" charset="0"/>
                          <a:cs typeface="Arial" panose="020B0604020202020204" pitchFamily="34" charset="0"/>
                        </a:rPr>
                        <a:t>6b. User's Manual </a:t>
                      </a:r>
                    </a:p>
                    <a:p>
                      <a:r>
                        <a:rPr lang="en-US" dirty="0">
                          <a:latin typeface="Arial" panose="020B0604020202020204" pitchFamily="34" charset="0"/>
                          <a:cs typeface="Arial" panose="020B0604020202020204" pitchFamily="34" charset="0"/>
                        </a:rPr>
                        <a:t>6c. Technical Reference Manual </a:t>
                      </a:r>
                    </a:p>
                    <a:p>
                      <a:r>
                        <a:rPr lang="en-US" dirty="0">
                          <a:latin typeface="Arial" panose="020B0604020202020204" pitchFamily="34" charset="0"/>
                          <a:cs typeface="Arial" panose="020B0604020202020204" pitchFamily="34" charset="0"/>
                        </a:rPr>
                        <a:t>6d. Webinar </a:t>
                      </a:r>
                    </a:p>
                    <a:p>
                      <a:r>
                        <a:rPr lang="en-US" dirty="0">
                          <a:latin typeface="Arial" panose="020B0604020202020204" pitchFamily="34" charset="0"/>
                          <a:cs typeface="Arial" panose="020B0604020202020204" pitchFamily="34" charset="0"/>
                        </a:rPr>
                        <a:t>6e. Technical Note</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75</a:t>
                      </a:r>
                    </a:p>
                    <a:p>
                      <a:pPr algn="ctr"/>
                      <a:r>
                        <a:rPr lang="en-US" dirty="0">
                          <a:latin typeface="Arial" panose="020B0604020202020204" pitchFamily="34" charset="0"/>
                          <a:cs typeface="Arial" panose="020B0604020202020204" pitchFamily="34" charset="0"/>
                        </a:rPr>
                        <a:t>0</a:t>
                      </a:r>
                    </a:p>
                    <a:p>
                      <a:pPr algn="ctr"/>
                      <a:r>
                        <a:rPr lang="en-US" dirty="0">
                          <a:latin typeface="Arial" panose="020B0604020202020204" pitchFamily="34" charset="0"/>
                          <a:cs typeface="Arial" panose="020B0604020202020204" pitchFamily="34" charset="0"/>
                        </a:rPr>
                        <a:t>0</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Q4/FY23</a:t>
                      </a:r>
                    </a:p>
                  </a:txBody>
                  <a:tcPr>
                    <a:solidFill>
                      <a:schemeClr val="accent2">
                        <a:lumMod val="20000"/>
                        <a:lumOff val="80000"/>
                      </a:schemeClr>
                    </a:solidFill>
                  </a:tcPr>
                </a:tc>
                <a:extLst>
                  <a:ext uri="{0D108BD9-81ED-4DB2-BD59-A6C34878D82A}">
                    <a16:rowId xmlns:a16="http://schemas.microsoft.com/office/drawing/2014/main" val="10004"/>
                  </a:ext>
                </a:extLst>
              </a:tr>
            </a:tbl>
          </a:graphicData>
        </a:graphic>
      </p:graphicFrame>
      <p:sp>
        <p:nvSpPr>
          <p:cNvPr id="6" name="TextBox 5"/>
          <p:cNvSpPr txBox="1"/>
          <p:nvPr/>
        </p:nvSpPr>
        <p:spPr>
          <a:xfrm>
            <a:off x="457200" y="6019800"/>
            <a:ext cx="6858000" cy="338554"/>
          </a:xfrm>
          <a:prstGeom prst="rect">
            <a:avLst/>
          </a:prstGeom>
          <a:noFill/>
        </p:spPr>
        <p:txBody>
          <a:bodyPr wrap="square" rtlCol="0">
            <a:spAutoFit/>
          </a:bodyPr>
          <a:lstStyle/>
          <a:p>
            <a:r>
              <a:rPr lang="en-US" sz="1600" baseline="30000" dirty="0"/>
              <a:t>1</a:t>
            </a:r>
            <a:r>
              <a:rPr lang="en-US" sz="1600" dirty="0"/>
              <a:t> As per work unit documentation</a:t>
            </a:r>
          </a:p>
        </p:txBody>
      </p:sp>
    </p:spTree>
    <p:extLst>
      <p:ext uri="{BB962C8B-B14F-4D97-AF65-F5344CB8AC3E}">
        <p14:creationId xmlns:p14="http://schemas.microsoft.com/office/powerpoint/2010/main" val="4252965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152400"/>
            <a:ext cx="5867400" cy="954107"/>
          </a:xfrm>
        </p:spPr>
        <p:txBody>
          <a:bodyPr>
            <a:spAutoFit/>
          </a:bodyPr>
          <a:lstStyle/>
          <a:p>
            <a:r>
              <a:rPr lang="en-US" dirty="0"/>
              <a:t>Additional Products/Achievements</a:t>
            </a:r>
            <a:endParaRPr lang="en-US" sz="1600" dirty="0">
              <a:solidFill>
                <a:srgbClr val="FF0000"/>
              </a:solidFill>
            </a:endParaRPr>
          </a:p>
        </p:txBody>
      </p:sp>
      <p:graphicFrame>
        <p:nvGraphicFramePr>
          <p:cNvPr id="9" name="Content Placeholder 4">
            <a:extLst>
              <a:ext uri="{FF2B5EF4-FFF2-40B4-BE49-F238E27FC236}">
                <a16:creationId xmlns:a16="http://schemas.microsoft.com/office/drawing/2014/main" id="{D986D374-973C-6D4E-9172-AACA795842B6}"/>
              </a:ext>
            </a:extLst>
          </p:cNvPr>
          <p:cNvGraphicFramePr>
            <a:graphicFrameLocks noGrp="1"/>
          </p:cNvGraphicFramePr>
          <p:nvPr>
            <p:ph idx="1"/>
            <p:extLst>
              <p:ext uri="{D42A27DB-BD31-4B8C-83A1-F6EECF244321}">
                <p14:modId xmlns:p14="http://schemas.microsoft.com/office/powerpoint/2010/main" val="743322303"/>
              </p:ext>
            </p:extLst>
          </p:nvPr>
        </p:nvGraphicFramePr>
        <p:xfrm>
          <a:off x="462742" y="1528156"/>
          <a:ext cx="8229600" cy="2240280"/>
        </p:xfrm>
        <a:graphic>
          <a:graphicData uri="http://schemas.openxmlformats.org/drawingml/2006/table">
            <a:tbl>
              <a:tblPr firstRow="1" bandRow="1">
                <a:tableStyleId>{5C22544A-7EE6-4342-B048-85BDC9FD1C3A}</a:tableStyleId>
              </a:tblPr>
              <a:tblGrid>
                <a:gridCol w="6972938">
                  <a:extLst>
                    <a:ext uri="{9D8B030D-6E8A-4147-A177-3AD203B41FA5}">
                      <a16:colId xmlns:a16="http://schemas.microsoft.com/office/drawing/2014/main" val="20000"/>
                    </a:ext>
                  </a:extLst>
                </a:gridCol>
                <a:gridCol w="1256662">
                  <a:extLst>
                    <a:ext uri="{9D8B030D-6E8A-4147-A177-3AD203B41FA5}">
                      <a16:colId xmlns:a16="http://schemas.microsoft.com/office/drawing/2014/main" val="20001"/>
                    </a:ext>
                  </a:extLst>
                </a:gridCol>
              </a:tblGrid>
              <a:tr h="370840">
                <a:tc gridSpan="2">
                  <a:txBody>
                    <a:bodyPr/>
                    <a:lstStyle/>
                    <a:p>
                      <a:r>
                        <a:rPr lang="en-US" dirty="0">
                          <a:latin typeface="Arial" panose="020B0604020202020204" pitchFamily="34" charset="0"/>
                          <a:cs typeface="Arial" panose="020B0604020202020204" pitchFamily="34" charset="0"/>
                        </a:rPr>
                        <a:t>Additional Products/Achievements</a:t>
                      </a:r>
                    </a:p>
                  </a:txBody>
                  <a:tcPr>
                    <a:solidFill>
                      <a:schemeClr val="accent2">
                        <a:lumMod val="40000"/>
                        <a:lumOff val="60000"/>
                      </a:schemeClr>
                    </a:solidFill>
                  </a:tcPr>
                </a:tc>
                <a:tc hMerge="1">
                  <a:txBody>
                    <a:bodyPr/>
                    <a:lstStyle/>
                    <a:p>
                      <a:endParaRPr lang="en-US" dirty="0"/>
                    </a:p>
                  </a:txBody>
                  <a:tcPr/>
                </a:tc>
                <a:extLst>
                  <a:ext uri="{0D108BD9-81ED-4DB2-BD59-A6C34878D82A}">
                    <a16:rowId xmlns:a16="http://schemas.microsoft.com/office/drawing/2014/main" val="10000"/>
                  </a:ext>
                </a:extLst>
              </a:tr>
              <a:tr h="386080">
                <a:tc>
                  <a:txBody>
                    <a:bodyPr/>
                    <a:lstStyle/>
                    <a:p>
                      <a:pPr algn="ctr"/>
                      <a:r>
                        <a:rPr lang="en-US" dirty="0">
                          <a:latin typeface="Arial" panose="020B0604020202020204" pitchFamily="34" charset="0"/>
                          <a:cs typeface="Arial" panose="020B0604020202020204" pitchFamily="34" charset="0"/>
                        </a:rPr>
                        <a:t>Description</a:t>
                      </a:r>
                    </a:p>
                  </a:txBody>
                  <a:tcPr>
                    <a:solidFill>
                      <a:schemeClr val="accent2">
                        <a:lumMod val="20000"/>
                        <a:lumOff val="80000"/>
                      </a:schemeClr>
                    </a:solidFill>
                  </a:tcPr>
                </a:tc>
                <a:tc>
                  <a:txBody>
                    <a:bodyPr/>
                    <a:lstStyle/>
                    <a:p>
                      <a:pPr algn="ctr"/>
                      <a:r>
                        <a:rPr lang="en-US" dirty="0">
                          <a:latin typeface="Arial" panose="020B0604020202020204" pitchFamily="34" charset="0"/>
                          <a:cs typeface="Arial" panose="020B0604020202020204" pitchFamily="34" charset="0"/>
                        </a:rPr>
                        <a:t>(Qtr/Yr)</a:t>
                      </a:r>
                    </a:p>
                  </a:txBody>
                  <a:tcPr>
                    <a:solidFill>
                      <a:schemeClr val="accent2">
                        <a:lumMod val="20000"/>
                        <a:lumOff val="80000"/>
                      </a:schemeClr>
                    </a:solidFill>
                  </a:tcPr>
                </a:tc>
                <a:extLst>
                  <a:ext uri="{0D108BD9-81ED-4DB2-BD59-A6C34878D82A}">
                    <a16:rowId xmlns:a16="http://schemas.microsoft.com/office/drawing/2014/main" val="10001"/>
                  </a:ext>
                </a:extLst>
              </a:tr>
              <a:tr h="14833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B050"/>
                          </a:solidFill>
                          <a:latin typeface="Arial" panose="020B0604020202020204" pitchFamily="34" charset="0"/>
                          <a:cs typeface="Arial" panose="020B0604020202020204" pitchFamily="34" charset="0"/>
                        </a:rPr>
                        <a:t>1. Recruited computer scientist at EL-EPW in FY21</a:t>
                      </a:r>
                    </a:p>
                  </a:txBody>
                  <a:tcPr>
                    <a:noFill/>
                  </a:tcPr>
                </a:tc>
                <a:tc>
                  <a:txBody>
                    <a:bodyPr/>
                    <a:lstStyle/>
                    <a:p>
                      <a:pPr algn="ctr"/>
                      <a:r>
                        <a:rPr lang="en-US" dirty="0">
                          <a:solidFill>
                            <a:srgbClr val="00B050"/>
                          </a:solidFill>
                          <a:latin typeface="Arial" panose="020B0604020202020204" pitchFamily="34" charset="0"/>
                          <a:cs typeface="Arial" panose="020B0604020202020204" pitchFamily="34" charset="0"/>
                        </a:rPr>
                        <a:t>Q3/FY20</a:t>
                      </a:r>
                    </a:p>
                    <a:p>
                      <a:pPr algn="ctr"/>
                      <a:endParaRPr lang="en-US" dirty="0">
                        <a:solidFill>
                          <a:srgbClr val="00B050"/>
                        </a:solidFill>
                        <a:latin typeface="Arial" panose="020B0604020202020204" pitchFamily="34" charset="0"/>
                        <a:cs typeface="Arial" panose="020B0604020202020204" pitchFamily="34" charset="0"/>
                      </a:endParaRPr>
                    </a:p>
                    <a:p>
                      <a:pPr algn="ctr"/>
                      <a:r>
                        <a:rPr lang="en-US" dirty="0">
                          <a:solidFill>
                            <a:srgbClr val="00B050"/>
                          </a:solidFill>
                          <a:latin typeface="Arial" panose="020B0604020202020204" pitchFamily="34" charset="0"/>
                          <a:cs typeface="Arial" panose="020B0604020202020204" pitchFamily="34" charset="0"/>
                        </a:rPr>
                        <a:t>Q1/FY21</a:t>
                      </a:r>
                    </a:p>
                  </a:txBody>
                  <a:tcP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522397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E6D08B2D-1A13-4DED-B383-024773E2BACD}"/>
              </a:ext>
            </a:extLst>
          </p:cNvPr>
          <p:cNvSpPr>
            <a:spLocks noGrp="1" noChangeArrowheads="1"/>
          </p:cNvSpPr>
          <p:nvPr>
            <p:ph type="title"/>
          </p:nvPr>
        </p:nvSpPr>
        <p:spPr>
          <a:xfrm>
            <a:off x="0" y="38100"/>
            <a:ext cx="9144000" cy="1422400"/>
          </a:xfrm>
        </p:spPr>
        <p:txBody>
          <a:bodyPr/>
          <a:lstStyle/>
          <a:p>
            <a:pPr eaLnBrk="1" hangingPunct="1">
              <a:lnSpc>
                <a:spcPct val="85000"/>
              </a:lnSpc>
            </a:pPr>
            <a:r>
              <a:rPr lang="en-US" altLang="en-US" b="1" dirty="0">
                <a:ea typeface="ＭＳ Ｐゴシック" panose="020B0600070205080204" pitchFamily="34" charset="-128"/>
              </a:rPr>
              <a:t>CE-QUAL-W2</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58371" name="Rectangle 3">
            <a:extLst>
              <a:ext uri="{FF2B5EF4-FFF2-40B4-BE49-F238E27FC236}">
                <a16:creationId xmlns:a16="http://schemas.microsoft.com/office/drawing/2014/main" id="{791D4706-A593-48DE-8DFB-3874D0443ED5}"/>
              </a:ext>
            </a:extLst>
          </p:cNvPr>
          <p:cNvSpPr>
            <a:spLocks noGrp="1" noChangeArrowheads="1"/>
          </p:cNvSpPr>
          <p:nvPr>
            <p:ph type="body" idx="1"/>
          </p:nvPr>
        </p:nvSpPr>
        <p:spPr>
          <a:xfrm>
            <a:off x="431800" y="1393825"/>
            <a:ext cx="8496300" cy="4800600"/>
          </a:xfrm>
        </p:spPr>
        <p:txBody>
          <a:bodyPr/>
          <a:lstStyle/>
          <a:p>
            <a:pPr marL="233363" indent="-233363" eaLnBrk="1" hangingPunct="1">
              <a:spcBef>
                <a:spcPct val="0"/>
              </a:spcBef>
              <a:spcAft>
                <a:spcPct val="30000"/>
              </a:spcAft>
            </a:pPr>
            <a:r>
              <a:rPr lang="en-US" altLang="en-US" sz="2400" dirty="0">
                <a:latin typeface="Arial" panose="020B0604020202020204" pitchFamily="34" charset="0"/>
                <a:ea typeface="ＭＳ Ｐゴシック" panose="020B0600070205080204" pitchFamily="34" charset="-128"/>
                <a:cs typeface="Arial" panose="020B0604020202020204" pitchFamily="34" charset="0"/>
              </a:rPr>
              <a:t>Laterally-averaged longitudinal/vertical </a:t>
            </a:r>
            <a:r>
              <a:rPr lang="en-US" sz="2400" b="0" i="0" u="none" strike="noStrike" baseline="0" dirty="0">
                <a:solidFill>
                  <a:srgbClr val="000000"/>
                </a:solidFill>
                <a:latin typeface="Arial" panose="020B0604020202020204" pitchFamily="34" charset="0"/>
                <a:cs typeface="Arial" panose="020B0604020202020204" pitchFamily="34" charset="0"/>
              </a:rPr>
              <a:t>2D </a:t>
            </a:r>
            <a:r>
              <a:rPr lang="en-US" altLang="en-US" sz="2400" dirty="0">
                <a:latin typeface="Arial" panose="020B0604020202020204" pitchFamily="34" charset="0"/>
                <a:ea typeface="ＭＳ Ｐゴシック" panose="020B0600070205080204" pitchFamily="34" charset="-128"/>
                <a:cs typeface="Arial" panose="020B0604020202020204" pitchFamily="34" charset="0"/>
              </a:rPr>
              <a:t>hydrodynamic and water quality model </a:t>
            </a:r>
            <a:r>
              <a:rPr lang="en-US" sz="2400" b="0" i="0" u="none" strike="noStrike" baseline="0" dirty="0">
                <a:solidFill>
                  <a:srgbClr val="000000"/>
                </a:solidFill>
                <a:latin typeface="Arial" panose="020B0604020202020204" pitchFamily="34" charset="0"/>
                <a:cs typeface="Arial" panose="020B0604020202020204" pitchFamily="34" charset="0"/>
              </a:rPr>
              <a:t>– open source </a:t>
            </a:r>
          </a:p>
          <a:p>
            <a:pPr marL="233363" indent="-233363" eaLnBrk="1" hangingPunct="1">
              <a:spcBef>
                <a:spcPct val="0"/>
              </a:spcBef>
              <a:spcAft>
                <a:spcPct val="30000"/>
              </a:spcAft>
            </a:pPr>
            <a:r>
              <a:rPr lang="en-GB" altLang="en-US" sz="2400" dirty="0">
                <a:latin typeface="Arial" panose="020B0604020202020204" pitchFamily="34" charset="0"/>
                <a:ea typeface="ＭＳ Ｐゴシック" panose="020B0600070205080204" pitchFamily="34" charset="-128"/>
                <a:cs typeface="Arial" panose="020B0604020202020204" pitchFamily="34" charset="0"/>
              </a:rPr>
              <a:t>Applicable to sloping rivers, lakes, reservoirs, and estuaries and any combination </a:t>
            </a:r>
          </a:p>
          <a:p>
            <a:pPr marL="233363" indent="-233363" eaLnBrk="1" hangingPunct="1">
              <a:spcBef>
                <a:spcPct val="0"/>
              </a:spcBef>
              <a:spcAft>
                <a:spcPct val="30000"/>
              </a:spcAft>
            </a:pPr>
            <a:r>
              <a:rPr lang="en-GB" altLang="en-US" sz="2400" dirty="0">
                <a:latin typeface="Arial" panose="020B0604020202020204" pitchFamily="34" charset="0"/>
                <a:ea typeface="ＭＳ Ｐゴシック" panose="020B0600070205080204" pitchFamily="34" charset="-128"/>
                <a:cs typeface="Arial" panose="020B0604020202020204" pitchFamily="34" charset="0"/>
              </a:rPr>
              <a:t>Ability to model multiple water bodies and branches</a:t>
            </a:r>
          </a:p>
          <a:p>
            <a:pPr marL="233363" indent="-233363" eaLnBrk="1" hangingPunct="1">
              <a:spcBef>
                <a:spcPct val="0"/>
              </a:spcBef>
              <a:spcAft>
                <a:spcPct val="30000"/>
              </a:spcAft>
            </a:pPr>
            <a:r>
              <a:rPr lang="en-GB" altLang="en-US" sz="2400" dirty="0">
                <a:latin typeface="Arial" panose="020B0604020202020204" pitchFamily="34" charset="0"/>
                <a:ea typeface="ＭＳ Ｐゴシック" panose="020B0600070205080204" pitchFamily="34" charset="-128"/>
                <a:cs typeface="Arial" panose="020B0604020202020204" pitchFamily="34" charset="0"/>
              </a:rPr>
              <a:t>Ability to model any number of general constituents, inorganic suspended solids, algal, periphyton, zooplankton, and CBOD groups and their impacts on algal/nutrient/dissolved oxygen interactions</a:t>
            </a:r>
          </a:p>
          <a:p>
            <a:pPr marL="233363" indent="-233363" eaLnBrk="1" hangingPunct="1">
              <a:spcBef>
                <a:spcPct val="0"/>
              </a:spcBef>
              <a:spcAft>
                <a:spcPct val="30000"/>
              </a:spcAft>
            </a:pPr>
            <a:r>
              <a:rPr lang="en-US" altLang="en-US" sz="2400" dirty="0">
                <a:latin typeface="Arial" panose="020B0604020202020204" pitchFamily="34" charset="0"/>
                <a:ea typeface="ＭＳ Ｐゴシック" panose="020B0600070205080204" pitchFamily="34" charset="-128"/>
                <a:cs typeface="Arial" panose="020B0604020202020204" pitchFamily="34" charset="0"/>
              </a:rPr>
              <a:t>Over </a:t>
            </a:r>
            <a:r>
              <a:rPr lang="en-GB" altLang="en-US" sz="2400" dirty="0">
                <a:latin typeface="Arial" panose="020B0604020202020204" pitchFamily="34" charset="0"/>
                <a:ea typeface="ＭＳ Ｐゴシック" panose="020B0600070205080204" pitchFamily="34" charset="-128"/>
                <a:cs typeface="Arial" panose="020B0604020202020204" pitchFamily="34" charset="0"/>
              </a:rPr>
              <a:t>400 systems in the U.S. and throughout the world for reservoir operations, thermal and water quality studies</a:t>
            </a:r>
            <a:r>
              <a:rPr lang="en-US" altLang="en-US" sz="2400" dirty="0">
                <a:latin typeface="Arial" panose="020B0604020202020204" pitchFamily="34" charset="0"/>
                <a:ea typeface="ＭＳ Ｐゴシック" panose="020B0600070205080204" pitchFamily="34" charset="-128"/>
                <a:cs typeface="Arial" panose="020B0604020202020204" pitchFamily="34" charset="0"/>
              </a:rPr>
              <a:t> </a:t>
            </a:r>
          </a:p>
          <a:p>
            <a:pPr marL="233363" indent="-233363" eaLnBrk="1" hangingPunct="1">
              <a:spcBef>
                <a:spcPct val="0"/>
              </a:spcBef>
              <a:spcAft>
                <a:spcPct val="30000"/>
              </a:spcAft>
            </a:pPr>
            <a:r>
              <a:rPr lang="en-US" altLang="en-US" sz="2400" dirty="0">
                <a:latin typeface="Arial" panose="020B0604020202020204" pitchFamily="34" charset="0"/>
                <a:ea typeface="ＭＳ Ｐゴシック" panose="020B0600070205080204" pitchFamily="34" charset="-128"/>
                <a:cs typeface="Arial" panose="020B0604020202020204" pitchFamily="34" charset="0"/>
              </a:rPr>
              <a:t>Over 40 years research and development</a:t>
            </a:r>
          </a:p>
          <a:p>
            <a:pPr marL="0" indent="0" eaLnBrk="1" hangingPunct="1">
              <a:spcBef>
                <a:spcPct val="0"/>
              </a:spcBef>
              <a:spcAft>
                <a:spcPct val="30000"/>
              </a:spcAft>
              <a:buNone/>
            </a:pPr>
            <a:endParaRPr lang="en-US" altLang="en-US" sz="2400" dirty="0">
              <a:latin typeface="Arial" panose="020B0604020202020204" pitchFamily="34" charset="0"/>
              <a:ea typeface="ＭＳ Ｐゴシック" panose="020B0600070205080204" pitchFamily="34" charset="-128"/>
              <a:cs typeface="Arial" panose="020B0604020202020204" pitchFamily="34" charset="0"/>
            </a:endParaRPr>
          </a:p>
        </p:txBody>
      </p:sp>
      <p:sp>
        <p:nvSpPr>
          <p:cNvPr id="6" name="TextBox 5">
            <a:extLst>
              <a:ext uri="{FF2B5EF4-FFF2-40B4-BE49-F238E27FC236}">
                <a16:creationId xmlns:a16="http://schemas.microsoft.com/office/drawing/2014/main" id="{A33183D2-4D98-4B45-8DE9-FECC7C29BD8B}"/>
              </a:ext>
            </a:extLst>
          </p:cNvPr>
          <p:cNvSpPr txBox="1"/>
          <p:nvPr/>
        </p:nvSpPr>
        <p:spPr>
          <a:xfrm>
            <a:off x="2017050" y="774390"/>
            <a:ext cx="5506574" cy="400110"/>
          </a:xfrm>
          <a:prstGeom prst="rect">
            <a:avLst/>
          </a:prstGeom>
          <a:noFill/>
        </p:spPr>
        <p:txBody>
          <a:bodyPr wrap="square">
            <a:spAutoFit/>
          </a:bodyPr>
          <a:lstStyle/>
          <a:p>
            <a:r>
              <a:rPr lang="en-US" altLang="en-US" sz="2000" b="1" dirty="0">
                <a:solidFill>
                  <a:schemeClr val="tx2"/>
                </a:solidFill>
              </a:rPr>
              <a:t>2D Hydrodynamic and  Water Quality Model</a:t>
            </a:r>
            <a:endParaRPr lang="en-US" sz="2000" dirty="0"/>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CB1E5865-2CDB-424E-A61D-5C880E1C50AE}"/>
              </a:ext>
            </a:extLst>
          </p:cNvPr>
          <p:cNvSpPr>
            <a:spLocks noGrp="1" noChangeArrowheads="1"/>
          </p:cNvSpPr>
          <p:nvPr>
            <p:ph type="title"/>
          </p:nvPr>
        </p:nvSpPr>
        <p:spPr>
          <a:xfrm>
            <a:off x="0" y="38093"/>
            <a:ext cx="9144000" cy="1422400"/>
          </a:xfrm>
        </p:spPr>
        <p:txBody>
          <a:bodyPr/>
          <a:lstStyle/>
          <a:p>
            <a:pPr eaLnBrk="1" hangingPunct="1">
              <a:lnSpc>
                <a:spcPct val="85000"/>
              </a:lnSpc>
            </a:pPr>
            <a:r>
              <a:rPr lang="en-US" altLang="en-US" b="1" dirty="0">
                <a:ea typeface="ＭＳ Ｐゴシック" panose="020B0600070205080204" pitchFamily="34" charset="-128"/>
              </a:rPr>
              <a:t>CE-QUAL-W2 Hydrodynamics</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6" name="Content Placeholder 2">
            <a:extLst>
              <a:ext uri="{FF2B5EF4-FFF2-40B4-BE49-F238E27FC236}">
                <a16:creationId xmlns:a16="http://schemas.microsoft.com/office/drawing/2014/main" id="{28B19378-B287-4806-95A2-D924F1B8720E}"/>
              </a:ext>
            </a:extLst>
          </p:cNvPr>
          <p:cNvSpPr txBox="1">
            <a:spLocks/>
          </p:cNvSpPr>
          <p:nvPr/>
        </p:nvSpPr>
        <p:spPr bwMode="auto">
          <a:xfrm>
            <a:off x="-44355" y="1627655"/>
            <a:ext cx="4271244" cy="2653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pPr eaLnBrk="1" hangingPunct="1">
              <a:spcBef>
                <a:spcPct val="0"/>
              </a:spcBef>
              <a:spcAft>
                <a:spcPct val="30000"/>
              </a:spcAft>
              <a:buFont typeface="Arial" panose="020B0604020202020204" pitchFamily="34" charset="0"/>
              <a:buChar char="•"/>
            </a:pPr>
            <a:r>
              <a:rPr lang="en-US" altLang="en-US" sz="2000" dirty="0">
                <a:latin typeface="Arial" panose="020B0604020202020204" pitchFamily="34" charset="0"/>
                <a:ea typeface="ＭＳ Ｐゴシック" panose="020B0600070205080204" pitchFamily="34" charset="-128"/>
                <a:cs typeface="Arial" panose="020B0604020202020204" pitchFamily="34" charset="0"/>
              </a:rPr>
              <a:t>Pipes, pumps, spillways, gates, internal/external    weirs, pump-storage</a:t>
            </a:r>
          </a:p>
          <a:p>
            <a:pPr eaLnBrk="1" hangingPunct="1">
              <a:spcBef>
                <a:spcPct val="0"/>
              </a:spcBef>
              <a:spcAft>
                <a:spcPct val="30000"/>
              </a:spcAft>
              <a:buFont typeface="Arial" panose="020B0604020202020204" pitchFamily="34" charset="0"/>
              <a:buChar char="•"/>
            </a:pPr>
            <a:r>
              <a:rPr lang="en-US" altLang="en-US" sz="2000" dirty="0">
                <a:latin typeface="Arial" panose="020B0604020202020204" pitchFamily="34" charset="0"/>
                <a:ea typeface="ＭＳ Ｐゴシック" panose="020B0600070205080204" pitchFamily="34" charset="-128"/>
                <a:cs typeface="Arial" panose="020B0604020202020204" pitchFamily="34" charset="0"/>
              </a:rPr>
              <a:t>Downstream selective withdrawal</a:t>
            </a:r>
          </a:p>
          <a:p>
            <a:pPr marR="57820">
              <a:buFont typeface="Arial" panose="020B0604020202020204" pitchFamily="34" charset="0"/>
              <a:buChar char="•"/>
            </a:pPr>
            <a:r>
              <a:rPr lang="en-US" sz="2000" kern="0" dirty="0">
                <a:latin typeface="Arial" panose="020B0604020202020204" pitchFamily="34" charset="0"/>
                <a:cs typeface="Arial" panose="020B0604020202020204" pitchFamily="34" charset="0"/>
              </a:rPr>
              <a:t>Auto-port selection from multi-port withdrawal structures </a:t>
            </a:r>
          </a:p>
          <a:p>
            <a:pPr>
              <a:buFont typeface="Arial" panose="020B0604020202020204" pitchFamily="34" charset="0"/>
              <a:buChar char="•"/>
            </a:pPr>
            <a:r>
              <a:rPr lang="en-US" sz="2000" kern="0" dirty="0">
                <a:latin typeface="Arial" panose="020B0604020202020204" pitchFamily="34" charset="0"/>
                <a:cs typeface="Arial" panose="020B0604020202020204" pitchFamily="34" charset="0"/>
              </a:rPr>
              <a:t>Added MINWL above powerhouse as a criterion for moving to a different selective withdrawal structure</a:t>
            </a:r>
          </a:p>
          <a:p>
            <a:pPr>
              <a:buFont typeface="Arial" panose="020B0604020202020204" pitchFamily="34" charset="0"/>
              <a:buChar char="•"/>
            </a:pPr>
            <a:r>
              <a:rPr lang="en-US" sz="2000" kern="0" dirty="0">
                <a:latin typeface="Arial" panose="020B0604020202020204" pitchFamily="34" charset="0"/>
                <a:cs typeface="Arial" panose="020B0604020202020204" pitchFamily="34" charset="0"/>
              </a:rPr>
              <a:t>Added capability to have dynamic port elevation active when a port selection rule is not active</a:t>
            </a:r>
          </a:p>
        </p:txBody>
      </p:sp>
      <p:grpSp>
        <p:nvGrpSpPr>
          <p:cNvPr id="7" name="Group 8">
            <a:extLst>
              <a:ext uri="{FF2B5EF4-FFF2-40B4-BE49-F238E27FC236}">
                <a16:creationId xmlns:a16="http://schemas.microsoft.com/office/drawing/2014/main" id="{E696977A-6871-449C-B899-BE87064A2E1F}"/>
              </a:ext>
            </a:extLst>
          </p:cNvPr>
          <p:cNvGrpSpPr>
            <a:grpSpLocks/>
          </p:cNvGrpSpPr>
          <p:nvPr/>
        </p:nvGrpSpPr>
        <p:grpSpPr bwMode="auto">
          <a:xfrm>
            <a:off x="4114800" y="1346686"/>
            <a:ext cx="4718598" cy="2673602"/>
            <a:chOff x="230" y="176"/>
            <a:chExt cx="5457" cy="3952"/>
          </a:xfrm>
          <a:noFill/>
        </p:grpSpPr>
        <p:sp>
          <p:nvSpPr>
            <p:cNvPr id="8" name="Rectangle 9">
              <a:extLst>
                <a:ext uri="{FF2B5EF4-FFF2-40B4-BE49-F238E27FC236}">
                  <a16:creationId xmlns:a16="http://schemas.microsoft.com/office/drawing/2014/main" id="{C91B9455-DD95-465E-A149-8C24518F0FFC}"/>
                </a:ext>
              </a:extLst>
            </p:cNvPr>
            <p:cNvSpPr>
              <a:spLocks noChangeArrowheads="1"/>
            </p:cNvSpPr>
            <p:nvPr/>
          </p:nvSpPr>
          <p:spPr bwMode="auto">
            <a:xfrm>
              <a:off x="5204" y="3355"/>
              <a:ext cx="483"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Q</a:t>
              </a:r>
              <a:r>
                <a:rPr lang="en-US" altLang="en-US" sz="2400" baseline="-25000">
                  <a:latin typeface="Times New Roman" panose="02020603050405020304" pitchFamily="18" charset="0"/>
                </a:rPr>
                <a:t>out</a:t>
              </a:r>
            </a:p>
          </p:txBody>
        </p:sp>
        <p:sp>
          <p:nvSpPr>
            <p:cNvPr id="9" name="Freeform 10">
              <a:extLst>
                <a:ext uri="{FF2B5EF4-FFF2-40B4-BE49-F238E27FC236}">
                  <a16:creationId xmlns:a16="http://schemas.microsoft.com/office/drawing/2014/main" id="{4AB60CBB-41EA-46BE-9949-D4A22FD438B5}"/>
                </a:ext>
              </a:extLst>
            </p:cNvPr>
            <p:cNvSpPr>
              <a:spLocks/>
            </p:cNvSpPr>
            <p:nvPr/>
          </p:nvSpPr>
          <p:spPr bwMode="auto">
            <a:xfrm>
              <a:off x="2016" y="1920"/>
              <a:ext cx="3424" cy="2208"/>
            </a:xfrm>
            <a:custGeom>
              <a:avLst/>
              <a:gdLst>
                <a:gd name="T0" fmla="*/ 1 w 5137"/>
                <a:gd name="T1" fmla="*/ 0 h 2401"/>
                <a:gd name="T2" fmla="*/ 1 w 5137"/>
                <a:gd name="T3" fmla="*/ 6 h 2401"/>
                <a:gd name="T4" fmla="*/ 1 w 5137"/>
                <a:gd name="T5" fmla="*/ 6 h 2401"/>
                <a:gd name="T6" fmla="*/ 1 w 5137"/>
                <a:gd name="T7" fmla="*/ 6 h 2401"/>
                <a:gd name="T8" fmla="*/ 1 w 5137"/>
                <a:gd name="T9" fmla="*/ 6 h 2401"/>
                <a:gd name="T10" fmla="*/ 1 w 5137"/>
                <a:gd name="T11" fmla="*/ 9 h 2401"/>
                <a:gd name="T12" fmla="*/ 1 w 5137"/>
                <a:gd name="T13" fmla="*/ 12 h 2401"/>
                <a:gd name="T14" fmla="*/ 1 w 5137"/>
                <a:gd name="T15" fmla="*/ 15 h 2401"/>
                <a:gd name="T16" fmla="*/ 1 w 5137"/>
                <a:gd name="T17" fmla="*/ 17 h 2401"/>
                <a:gd name="T18" fmla="*/ 1 w 5137"/>
                <a:gd name="T19" fmla="*/ 21 h 2401"/>
                <a:gd name="T20" fmla="*/ 1 w 5137"/>
                <a:gd name="T21" fmla="*/ 25 h 2401"/>
                <a:gd name="T22" fmla="*/ 1 w 5137"/>
                <a:gd name="T23" fmla="*/ 27 h 2401"/>
                <a:gd name="T24" fmla="*/ 1 w 5137"/>
                <a:gd name="T25" fmla="*/ 29 h 2401"/>
                <a:gd name="T26" fmla="*/ 1 w 5137"/>
                <a:gd name="T27" fmla="*/ 34 h 2401"/>
                <a:gd name="T28" fmla="*/ 1 w 5137"/>
                <a:gd name="T29" fmla="*/ 37 h 2401"/>
                <a:gd name="T30" fmla="*/ 1 w 5137"/>
                <a:gd name="T31" fmla="*/ 40 h 2401"/>
                <a:gd name="T32" fmla="*/ 1 w 5137"/>
                <a:gd name="T33" fmla="*/ 44 h 2401"/>
                <a:gd name="T34" fmla="*/ 1 w 5137"/>
                <a:gd name="T35" fmla="*/ 47 h 2401"/>
                <a:gd name="T36" fmla="*/ 1 w 5137"/>
                <a:gd name="T37" fmla="*/ 49 h 2401"/>
                <a:gd name="T38" fmla="*/ 1 w 5137"/>
                <a:gd name="T39" fmla="*/ 52 h 2401"/>
                <a:gd name="T40" fmla="*/ 1 w 5137"/>
                <a:gd name="T41" fmla="*/ 55 h 2401"/>
                <a:gd name="T42" fmla="*/ 1 w 5137"/>
                <a:gd name="T43" fmla="*/ 58 h 2401"/>
                <a:gd name="T44" fmla="*/ 1 w 5137"/>
                <a:gd name="T45" fmla="*/ 62 h 2401"/>
                <a:gd name="T46" fmla="*/ 1 w 5137"/>
                <a:gd name="T47" fmla="*/ 64 h 2401"/>
                <a:gd name="T48" fmla="*/ 1 w 5137"/>
                <a:gd name="T49" fmla="*/ 67 h 2401"/>
                <a:gd name="T50" fmla="*/ 1 w 5137"/>
                <a:gd name="T51" fmla="*/ 70 h 2401"/>
                <a:gd name="T52" fmla="*/ 1 w 5137"/>
                <a:gd name="T53" fmla="*/ 73 h 2401"/>
                <a:gd name="T54" fmla="*/ 1 w 5137"/>
                <a:gd name="T55" fmla="*/ 75 h 2401"/>
                <a:gd name="T56" fmla="*/ 1 w 5137"/>
                <a:gd name="T57" fmla="*/ 78 h 2401"/>
                <a:gd name="T58" fmla="*/ 1 w 5137"/>
                <a:gd name="T59" fmla="*/ 79 h 2401"/>
                <a:gd name="T60" fmla="*/ 1 w 5137"/>
                <a:gd name="T61" fmla="*/ 79 h 2401"/>
                <a:gd name="T62" fmla="*/ 1 w 5137"/>
                <a:gd name="T63" fmla="*/ 79 h 2401"/>
                <a:gd name="T64" fmla="*/ 1 w 5137"/>
                <a:gd name="T65" fmla="*/ 79 h 2401"/>
                <a:gd name="T66" fmla="*/ 1 w 5137"/>
                <a:gd name="T67" fmla="*/ 82 h 2401"/>
                <a:gd name="T68" fmla="*/ 1 w 5137"/>
                <a:gd name="T69" fmla="*/ 84 h 2401"/>
                <a:gd name="T70" fmla="*/ 1 w 5137"/>
                <a:gd name="T71" fmla="*/ 85 h 2401"/>
                <a:gd name="T72" fmla="*/ 1 w 5137"/>
                <a:gd name="T73" fmla="*/ 85 h 2401"/>
                <a:gd name="T74" fmla="*/ 1 w 5137"/>
                <a:gd name="T75" fmla="*/ 85 h 2401"/>
                <a:gd name="T76" fmla="*/ 1 w 5137"/>
                <a:gd name="T77" fmla="*/ 85 h 2401"/>
                <a:gd name="T78" fmla="*/ 1 w 5137"/>
                <a:gd name="T79" fmla="*/ 84 h 2401"/>
                <a:gd name="T80" fmla="*/ 1 w 5137"/>
                <a:gd name="T81" fmla="*/ 84 h 2401"/>
                <a:gd name="T82" fmla="*/ 1 w 5137"/>
                <a:gd name="T83" fmla="*/ 83 h 2401"/>
                <a:gd name="T84" fmla="*/ 1 w 5137"/>
                <a:gd name="T85" fmla="*/ 83 h 2401"/>
                <a:gd name="T86" fmla="*/ 1 w 5137"/>
                <a:gd name="T87" fmla="*/ 83 h 2401"/>
                <a:gd name="T88" fmla="*/ 1 w 5137"/>
                <a:gd name="T89" fmla="*/ 83 h 2401"/>
                <a:gd name="T90" fmla="*/ 1 w 5137"/>
                <a:gd name="T91" fmla="*/ 83 h 2401"/>
                <a:gd name="T92" fmla="*/ 1 w 5137"/>
                <a:gd name="T93" fmla="*/ 83 h 2401"/>
                <a:gd name="T94" fmla="*/ 1 w 5137"/>
                <a:gd name="T95" fmla="*/ 83 h 2401"/>
                <a:gd name="T96" fmla="*/ 1 w 5137"/>
                <a:gd name="T97" fmla="*/ 84 h 2401"/>
                <a:gd name="T98" fmla="*/ 1 w 5137"/>
                <a:gd name="T99" fmla="*/ 84 h 2401"/>
                <a:gd name="T100" fmla="*/ 1 w 5137"/>
                <a:gd name="T101" fmla="*/ 84 h 2401"/>
                <a:gd name="T102" fmla="*/ 1 w 5137"/>
                <a:gd name="T103" fmla="*/ 84 h 2401"/>
                <a:gd name="T104" fmla="*/ 1 w 5137"/>
                <a:gd name="T105" fmla="*/ 85 h 2401"/>
                <a:gd name="T106" fmla="*/ 1 w 5137"/>
                <a:gd name="T107" fmla="*/ 85 h 2401"/>
                <a:gd name="T108" fmla="*/ 1 w 5137"/>
                <a:gd name="T109" fmla="*/ 86 h 2401"/>
                <a:gd name="T110" fmla="*/ 1 w 5137"/>
                <a:gd name="T111" fmla="*/ 86 h 2401"/>
                <a:gd name="T112" fmla="*/ 1 w 5137"/>
                <a:gd name="T113" fmla="*/ 86 h 2401"/>
                <a:gd name="T114" fmla="*/ 1 w 5137"/>
                <a:gd name="T115" fmla="*/ 87 h 2401"/>
                <a:gd name="T116" fmla="*/ 1 w 5137"/>
                <a:gd name="T117" fmla="*/ 89 h 2401"/>
                <a:gd name="T118" fmla="*/ 1 w 5137"/>
                <a:gd name="T119" fmla="*/ 90 h 2401"/>
                <a:gd name="T120" fmla="*/ 1 w 5137"/>
                <a:gd name="T121" fmla="*/ 90 h 2401"/>
                <a:gd name="T122" fmla="*/ 1 w 5137"/>
                <a:gd name="T123" fmla="*/ 92 h 240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5137"/>
                <a:gd name="T187" fmla="*/ 0 h 2401"/>
                <a:gd name="T188" fmla="*/ 5137 w 5137"/>
                <a:gd name="T189" fmla="*/ 2401 h 2401"/>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5137" h="2401">
                  <a:moveTo>
                    <a:pt x="0" y="17"/>
                  </a:moveTo>
                  <a:lnTo>
                    <a:pt x="48" y="0"/>
                  </a:lnTo>
                  <a:lnTo>
                    <a:pt x="86" y="0"/>
                  </a:lnTo>
                  <a:lnTo>
                    <a:pt x="117" y="0"/>
                  </a:lnTo>
                  <a:lnTo>
                    <a:pt x="146" y="8"/>
                  </a:lnTo>
                  <a:lnTo>
                    <a:pt x="175" y="16"/>
                  </a:lnTo>
                  <a:lnTo>
                    <a:pt x="204" y="32"/>
                  </a:lnTo>
                  <a:lnTo>
                    <a:pt x="234" y="47"/>
                  </a:lnTo>
                  <a:lnTo>
                    <a:pt x="263" y="64"/>
                  </a:lnTo>
                  <a:lnTo>
                    <a:pt x="292" y="80"/>
                  </a:lnTo>
                  <a:lnTo>
                    <a:pt x="322" y="95"/>
                  </a:lnTo>
                  <a:lnTo>
                    <a:pt x="341" y="112"/>
                  </a:lnTo>
                  <a:lnTo>
                    <a:pt x="360" y="136"/>
                  </a:lnTo>
                  <a:lnTo>
                    <a:pt x="370" y="160"/>
                  </a:lnTo>
                  <a:lnTo>
                    <a:pt x="389" y="184"/>
                  </a:lnTo>
                  <a:lnTo>
                    <a:pt x="418" y="208"/>
                  </a:lnTo>
                  <a:lnTo>
                    <a:pt x="439" y="224"/>
                  </a:lnTo>
                  <a:lnTo>
                    <a:pt x="458" y="240"/>
                  </a:lnTo>
                  <a:lnTo>
                    <a:pt x="487" y="256"/>
                  </a:lnTo>
                  <a:lnTo>
                    <a:pt x="507" y="280"/>
                  </a:lnTo>
                  <a:lnTo>
                    <a:pt x="526" y="304"/>
                  </a:lnTo>
                  <a:lnTo>
                    <a:pt x="537" y="328"/>
                  </a:lnTo>
                  <a:lnTo>
                    <a:pt x="546" y="360"/>
                  </a:lnTo>
                  <a:lnTo>
                    <a:pt x="556" y="384"/>
                  </a:lnTo>
                  <a:lnTo>
                    <a:pt x="575" y="424"/>
                  </a:lnTo>
                  <a:lnTo>
                    <a:pt x="575" y="448"/>
                  </a:lnTo>
                  <a:lnTo>
                    <a:pt x="585" y="464"/>
                  </a:lnTo>
                  <a:lnTo>
                    <a:pt x="585" y="488"/>
                  </a:lnTo>
                  <a:lnTo>
                    <a:pt x="595" y="520"/>
                  </a:lnTo>
                  <a:lnTo>
                    <a:pt x="595" y="544"/>
                  </a:lnTo>
                  <a:lnTo>
                    <a:pt x="604" y="568"/>
                  </a:lnTo>
                  <a:lnTo>
                    <a:pt x="604" y="600"/>
                  </a:lnTo>
                  <a:lnTo>
                    <a:pt x="604" y="624"/>
                  </a:lnTo>
                  <a:lnTo>
                    <a:pt x="614" y="648"/>
                  </a:lnTo>
                  <a:lnTo>
                    <a:pt x="624" y="665"/>
                  </a:lnTo>
                  <a:lnTo>
                    <a:pt x="633" y="696"/>
                  </a:lnTo>
                  <a:lnTo>
                    <a:pt x="644" y="713"/>
                  </a:lnTo>
                  <a:lnTo>
                    <a:pt x="654" y="744"/>
                  </a:lnTo>
                  <a:lnTo>
                    <a:pt x="663" y="761"/>
                  </a:lnTo>
                  <a:lnTo>
                    <a:pt x="673" y="785"/>
                  </a:lnTo>
                  <a:lnTo>
                    <a:pt x="702" y="833"/>
                  </a:lnTo>
                  <a:lnTo>
                    <a:pt x="721" y="872"/>
                  </a:lnTo>
                  <a:lnTo>
                    <a:pt x="741" y="913"/>
                  </a:lnTo>
                  <a:lnTo>
                    <a:pt x="761" y="937"/>
                  </a:lnTo>
                  <a:lnTo>
                    <a:pt x="780" y="961"/>
                  </a:lnTo>
                  <a:lnTo>
                    <a:pt x="800" y="1001"/>
                  </a:lnTo>
                  <a:lnTo>
                    <a:pt x="809" y="1033"/>
                  </a:lnTo>
                  <a:lnTo>
                    <a:pt x="809" y="1057"/>
                  </a:lnTo>
                  <a:lnTo>
                    <a:pt x="809" y="1081"/>
                  </a:lnTo>
                  <a:lnTo>
                    <a:pt x="819" y="1113"/>
                  </a:lnTo>
                  <a:lnTo>
                    <a:pt x="829" y="1144"/>
                  </a:lnTo>
                  <a:lnTo>
                    <a:pt x="838" y="1168"/>
                  </a:lnTo>
                  <a:lnTo>
                    <a:pt x="848" y="1192"/>
                  </a:lnTo>
                  <a:lnTo>
                    <a:pt x="869" y="1216"/>
                  </a:lnTo>
                  <a:lnTo>
                    <a:pt x="898" y="1241"/>
                  </a:lnTo>
                  <a:lnTo>
                    <a:pt x="917" y="1265"/>
                  </a:lnTo>
                  <a:lnTo>
                    <a:pt x="946" y="1289"/>
                  </a:lnTo>
                  <a:lnTo>
                    <a:pt x="976" y="1313"/>
                  </a:lnTo>
                  <a:lnTo>
                    <a:pt x="995" y="1345"/>
                  </a:lnTo>
                  <a:lnTo>
                    <a:pt x="1005" y="1361"/>
                  </a:lnTo>
                  <a:lnTo>
                    <a:pt x="1024" y="1393"/>
                  </a:lnTo>
                  <a:lnTo>
                    <a:pt x="1034" y="1409"/>
                  </a:lnTo>
                  <a:lnTo>
                    <a:pt x="1044" y="1441"/>
                  </a:lnTo>
                  <a:lnTo>
                    <a:pt x="1063" y="1465"/>
                  </a:lnTo>
                  <a:lnTo>
                    <a:pt x="1093" y="1497"/>
                  </a:lnTo>
                  <a:lnTo>
                    <a:pt x="1112" y="1521"/>
                  </a:lnTo>
                  <a:lnTo>
                    <a:pt x="1132" y="1545"/>
                  </a:lnTo>
                  <a:lnTo>
                    <a:pt x="1161" y="1577"/>
                  </a:lnTo>
                  <a:lnTo>
                    <a:pt x="1181" y="1609"/>
                  </a:lnTo>
                  <a:lnTo>
                    <a:pt x="1200" y="1641"/>
                  </a:lnTo>
                  <a:lnTo>
                    <a:pt x="1210" y="1657"/>
                  </a:lnTo>
                  <a:lnTo>
                    <a:pt x="1220" y="1690"/>
                  </a:lnTo>
                  <a:lnTo>
                    <a:pt x="1229" y="1714"/>
                  </a:lnTo>
                  <a:lnTo>
                    <a:pt x="1239" y="1745"/>
                  </a:lnTo>
                  <a:lnTo>
                    <a:pt x="1249" y="1762"/>
                  </a:lnTo>
                  <a:lnTo>
                    <a:pt x="1268" y="1793"/>
                  </a:lnTo>
                  <a:lnTo>
                    <a:pt x="1278" y="1810"/>
                  </a:lnTo>
                  <a:lnTo>
                    <a:pt x="1308" y="1841"/>
                  </a:lnTo>
                  <a:lnTo>
                    <a:pt x="1337" y="1865"/>
                  </a:lnTo>
                  <a:lnTo>
                    <a:pt x="1376" y="1906"/>
                  </a:lnTo>
                  <a:lnTo>
                    <a:pt x="1415" y="1930"/>
                  </a:lnTo>
                  <a:lnTo>
                    <a:pt x="1435" y="1945"/>
                  </a:lnTo>
                  <a:lnTo>
                    <a:pt x="1473" y="1962"/>
                  </a:lnTo>
                  <a:lnTo>
                    <a:pt x="1503" y="1978"/>
                  </a:lnTo>
                  <a:lnTo>
                    <a:pt x="1532" y="1993"/>
                  </a:lnTo>
                  <a:lnTo>
                    <a:pt x="1552" y="2010"/>
                  </a:lnTo>
                  <a:lnTo>
                    <a:pt x="1581" y="2026"/>
                  </a:lnTo>
                  <a:lnTo>
                    <a:pt x="1630" y="2041"/>
                  </a:lnTo>
                  <a:lnTo>
                    <a:pt x="1669" y="2058"/>
                  </a:lnTo>
                  <a:lnTo>
                    <a:pt x="1698" y="2058"/>
                  </a:lnTo>
                  <a:lnTo>
                    <a:pt x="1728" y="2065"/>
                  </a:lnTo>
                  <a:lnTo>
                    <a:pt x="1767" y="2065"/>
                  </a:lnTo>
                  <a:lnTo>
                    <a:pt x="1815" y="2074"/>
                  </a:lnTo>
                  <a:lnTo>
                    <a:pt x="1855" y="2074"/>
                  </a:lnTo>
                  <a:lnTo>
                    <a:pt x="1893" y="2082"/>
                  </a:lnTo>
                  <a:lnTo>
                    <a:pt x="1933" y="2089"/>
                  </a:lnTo>
                  <a:lnTo>
                    <a:pt x="1972" y="2089"/>
                  </a:lnTo>
                  <a:lnTo>
                    <a:pt x="2001" y="2098"/>
                  </a:lnTo>
                  <a:lnTo>
                    <a:pt x="2041" y="2106"/>
                  </a:lnTo>
                  <a:lnTo>
                    <a:pt x="2089" y="2122"/>
                  </a:lnTo>
                  <a:lnTo>
                    <a:pt x="2137" y="2130"/>
                  </a:lnTo>
                  <a:lnTo>
                    <a:pt x="2177" y="2146"/>
                  </a:lnTo>
                  <a:lnTo>
                    <a:pt x="2206" y="2154"/>
                  </a:lnTo>
                  <a:lnTo>
                    <a:pt x="2235" y="2170"/>
                  </a:lnTo>
                  <a:lnTo>
                    <a:pt x="2294" y="2186"/>
                  </a:lnTo>
                  <a:lnTo>
                    <a:pt x="2352" y="2194"/>
                  </a:lnTo>
                  <a:lnTo>
                    <a:pt x="2392" y="2202"/>
                  </a:lnTo>
                  <a:lnTo>
                    <a:pt x="2431" y="2202"/>
                  </a:lnTo>
                  <a:lnTo>
                    <a:pt x="2490" y="2210"/>
                  </a:lnTo>
                  <a:lnTo>
                    <a:pt x="2528" y="2217"/>
                  </a:lnTo>
                  <a:lnTo>
                    <a:pt x="2557" y="2217"/>
                  </a:lnTo>
                  <a:lnTo>
                    <a:pt x="2578" y="2217"/>
                  </a:lnTo>
                  <a:lnTo>
                    <a:pt x="2607" y="2217"/>
                  </a:lnTo>
                  <a:lnTo>
                    <a:pt x="2636" y="2217"/>
                  </a:lnTo>
                  <a:lnTo>
                    <a:pt x="2675" y="2210"/>
                  </a:lnTo>
                  <a:lnTo>
                    <a:pt x="2704" y="2210"/>
                  </a:lnTo>
                  <a:lnTo>
                    <a:pt x="2743" y="2210"/>
                  </a:lnTo>
                  <a:lnTo>
                    <a:pt x="2763" y="2210"/>
                  </a:lnTo>
                  <a:lnTo>
                    <a:pt x="2793" y="2194"/>
                  </a:lnTo>
                  <a:lnTo>
                    <a:pt x="2831" y="2194"/>
                  </a:lnTo>
                  <a:lnTo>
                    <a:pt x="2851" y="2186"/>
                  </a:lnTo>
                  <a:lnTo>
                    <a:pt x="2890" y="2186"/>
                  </a:lnTo>
                  <a:lnTo>
                    <a:pt x="2929" y="2186"/>
                  </a:lnTo>
                  <a:lnTo>
                    <a:pt x="2958" y="2186"/>
                  </a:lnTo>
                  <a:lnTo>
                    <a:pt x="3007" y="2170"/>
                  </a:lnTo>
                  <a:lnTo>
                    <a:pt x="3036" y="2170"/>
                  </a:lnTo>
                  <a:lnTo>
                    <a:pt x="3065" y="2162"/>
                  </a:lnTo>
                  <a:lnTo>
                    <a:pt x="3085" y="2162"/>
                  </a:lnTo>
                  <a:lnTo>
                    <a:pt x="3115" y="2162"/>
                  </a:lnTo>
                  <a:lnTo>
                    <a:pt x="3144" y="2154"/>
                  </a:lnTo>
                  <a:lnTo>
                    <a:pt x="3183" y="2154"/>
                  </a:lnTo>
                  <a:lnTo>
                    <a:pt x="3232" y="2154"/>
                  </a:lnTo>
                  <a:lnTo>
                    <a:pt x="3280" y="2162"/>
                  </a:lnTo>
                  <a:lnTo>
                    <a:pt x="3309" y="2170"/>
                  </a:lnTo>
                  <a:lnTo>
                    <a:pt x="3330" y="2170"/>
                  </a:lnTo>
                  <a:lnTo>
                    <a:pt x="3359" y="2170"/>
                  </a:lnTo>
                  <a:lnTo>
                    <a:pt x="3407" y="2170"/>
                  </a:lnTo>
                  <a:lnTo>
                    <a:pt x="3456" y="2170"/>
                  </a:lnTo>
                  <a:lnTo>
                    <a:pt x="3505" y="2178"/>
                  </a:lnTo>
                  <a:lnTo>
                    <a:pt x="3535" y="2178"/>
                  </a:lnTo>
                  <a:lnTo>
                    <a:pt x="3574" y="2178"/>
                  </a:lnTo>
                  <a:lnTo>
                    <a:pt x="3603" y="2178"/>
                  </a:lnTo>
                  <a:lnTo>
                    <a:pt x="3632" y="2178"/>
                  </a:lnTo>
                  <a:lnTo>
                    <a:pt x="3671" y="2178"/>
                  </a:lnTo>
                  <a:lnTo>
                    <a:pt x="3729" y="2186"/>
                  </a:lnTo>
                  <a:lnTo>
                    <a:pt x="3769" y="2186"/>
                  </a:lnTo>
                  <a:lnTo>
                    <a:pt x="3798" y="2186"/>
                  </a:lnTo>
                  <a:lnTo>
                    <a:pt x="3827" y="2186"/>
                  </a:lnTo>
                  <a:lnTo>
                    <a:pt x="3857" y="2186"/>
                  </a:lnTo>
                  <a:lnTo>
                    <a:pt x="3886" y="2186"/>
                  </a:lnTo>
                  <a:lnTo>
                    <a:pt x="3915" y="2186"/>
                  </a:lnTo>
                  <a:lnTo>
                    <a:pt x="3935" y="2186"/>
                  </a:lnTo>
                  <a:lnTo>
                    <a:pt x="3965" y="2186"/>
                  </a:lnTo>
                  <a:lnTo>
                    <a:pt x="3994" y="2186"/>
                  </a:lnTo>
                  <a:lnTo>
                    <a:pt x="4032" y="2186"/>
                  </a:lnTo>
                  <a:lnTo>
                    <a:pt x="4052" y="2186"/>
                  </a:lnTo>
                  <a:lnTo>
                    <a:pt x="4101" y="2194"/>
                  </a:lnTo>
                  <a:lnTo>
                    <a:pt x="4140" y="2202"/>
                  </a:lnTo>
                  <a:lnTo>
                    <a:pt x="4179" y="2210"/>
                  </a:lnTo>
                  <a:lnTo>
                    <a:pt x="4208" y="2210"/>
                  </a:lnTo>
                  <a:lnTo>
                    <a:pt x="4237" y="2217"/>
                  </a:lnTo>
                  <a:lnTo>
                    <a:pt x="4266" y="2217"/>
                  </a:lnTo>
                  <a:lnTo>
                    <a:pt x="4287" y="2217"/>
                  </a:lnTo>
                  <a:lnTo>
                    <a:pt x="4326" y="2226"/>
                  </a:lnTo>
                  <a:lnTo>
                    <a:pt x="4364" y="2234"/>
                  </a:lnTo>
                  <a:lnTo>
                    <a:pt x="4404" y="2241"/>
                  </a:lnTo>
                  <a:lnTo>
                    <a:pt x="4433" y="2250"/>
                  </a:lnTo>
                  <a:lnTo>
                    <a:pt x="4462" y="2250"/>
                  </a:lnTo>
                  <a:lnTo>
                    <a:pt x="4491" y="2250"/>
                  </a:lnTo>
                  <a:lnTo>
                    <a:pt x="4540" y="2265"/>
                  </a:lnTo>
                  <a:lnTo>
                    <a:pt x="4579" y="2282"/>
                  </a:lnTo>
                  <a:lnTo>
                    <a:pt x="4628" y="2298"/>
                  </a:lnTo>
                  <a:lnTo>
                    <a:pt x="4677" y="2306"/>
                  </a:lnTo>
                  <a:lnTo>
                    <a:pt x="4706" y="2313"/>
                  </a:lnTo>
                  <a:lnTo>
                    <a:pt x="4746" y="2322"/>
                  </a:lnTo>
                  <a:lnTo>
                    <a:pt x="4784" y="2330"/>
                  </a:lnTo>
                  <a:lnTo>
                    <a:pt x="4804" y="2338"/>
                  </a:lnTo>
                  <a:lnTo>
                    <a:pt x="4834" y="2346"/>
                  </a:lnTo>
                  <a:lnTo>
                    <a:pt x="4863" y="2354"/>
                  </a:lnTo>
                  <a:lnTo>
                    <a:pt x="4901" y="2362"/>
                  </a:lnTo>
                  <a:lnTo>
                    <a:pt x="4922" y="2370"/>
                  </a:lnTo>
                  <a:lnTo>
                    <a:pt x="4951" y="2370"/>
                  </a:lnTo>
                  <a:lnTo>
                    <a:pt x="4989" y="2370"/>
                  </a:lnTo>
                  <a:lnTo>
                    <a:pt x="5018" y="2370"/>
                  </a:lnTo>
                  <a:lnTo>
                    <a:pt x="5049" y="2378"/>
                  </a:lnTo>
                  <a:lnTo>
                    <a:pt x="5107" y="2394"/>
                  </a:lnTo>
                  <a:lnTo>
                    <a:pt x="5136" y="2400"/>
                  </a:lnTo>
                </a:path>
              </a:pathLst>
            </a:custGeom>
            <a:grpFill/>
            <a:ln w="25400" cap="rnd">
              <a:solidFill>
                <a:schemeClr val="tx1"/>
              </a:solidFill>
              <a:round/>
              <a:headEnd type="none" w="sm" len="sm"/>
              <a:tailEnd type="none" w="sm" len="sm"/>
            </a:ln>
          </p:spPr>
          <p:txBody>
            <a:bodyPr/>
            <a:lstStyle/>
            <a:p>
              <a:endParaRPr lang="en-US"/>
            </a:p>
          </p:txBody>
        </p:sp>
        <p:sp>
          <p:nvSpPr>
            <p:cNvPr id="10" name="Rectangle 11">
              <a:extLst>
                <a:ext uri="{FF2B5EF4-FFF2-40B4-BE49-F238E27FC236}">
                  <a16:creationId xmlns:a16="http://schemas.microsoft.com/office/drawing/2014/main" id="{AC99A59C-0691-4D58-A68D-4D4B2ACF5C76}"/>
                </a:ext>
              </a:extLst>
            </p:cNvPr>
            <p:cNvSpPr>
              <a:spLocks noChangeArrowheads="1"/>
            </p:cNvSpPr>
            <p:nvPr/>
          </p:nvSpPr>
          <p:spPr bwMode="auto">
            <a:xfrm>
              <a:off x="4819" y="976"/>
              <a:ext cx="355" cy="3092"/>
            </a:xfrm>
            <a:prstGeom prst="rect">
              <a:avLst/>
            </a:prstGeom>
            <a:grp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11" name="Line 12">
              <a:extLst>
                <a:ext uri="{FF2B5EF4-FFF2-40B4-BE49-F238E27FC236}">
                  <a16:creationId xmlns:a16="http://schemas.microsoft.com/office/drawing/2014/main" id="{899E11CA-28B8-4B52-B016-DED4196B057F}"/>
                </a:ext>
              </a:extLst>
            </p:cNvPr>
            <p:cNvSpPr>
              <a:spLocks noChangeShapeType="1"/>
            </p:cNvSpPr>
            <p:nvPr/>
          </p:nvSpPr>
          <p:spPr bwMode="auto">
            <a:xfrm>
              <a:off x="4718" y="3094"/>
              <a:ext cx="656" cy="162"/>
            </a:xfrm>
            <a:prstGeom prst="line">
              <a:avLst/>
            </a:prstGeom>
            <a:grpFill/>
            <a:ln w="50800">
              <a:solidFill>
                <a:schemeClr val="tx1"/>
              </a:solidFill>
              <a:round/>
              <a:headEnd type="none" w="sm" len="sm"/>
              <a:tailEnd type="stealth" w="med" len="lg"/>
            </a:ln>
          </p:spPr>
          <p:txBody>
            <a:bodyPr wrap="none" anchor="ctr"/>
            <a:lstStyle/>
            <a:p>
              <a:endParaRPr lang="en-US"/>
            </a:p>
          </p:txBody>
        </p:sp>
        <p:sp>
          <p:nvSpPr>
            <p:cNvPr id="12" name="Line 13">
              <a:extLst>
                <a:ext uri="{FF2B5EF4-FFF2-40B4-BE49-F238E27FC236}">
                  <a16:creationId xmlns:a16="http://schemas.microsoft.com/office/drawing/2014/main" id="{AA74555C-4A39-4D81-AD72-3ACF6302D1A9}"/>
                </a:ext>
              </a:extLst>
            </p:cNvPr>
            <p:cNvSpPr>
              <a:spLocks noChangeShapeType="1"/>
            </p:cNvSpPr>
            <p:nvPr/>
          </p:nvSpPr>
          <p:spPr bwMode="auto">
            <a:xfrm>
              <a:off x="1968" y="1344"/>
              <a:ext cx="655" cy="162"/>
            </a:xfrm>
            <a:prstGeom prst="line">
              <a:avLst/>
            </a:prstGeom>
            <a:grpFill/>
            <a:ln w="50800">
              <a:solidFill>
                <a:schemeClr val="tx1"/>
              </a:solidFill>
              <a:round/>
              <a:headEnd type="none" w="sm" len="sm"/>
              <a:tailEnd type="stealth" w="med" len="lg"/>
            </a:ln>
          </p:spPr>
          <p:txBody>
            <a:bodyPr wrap="none" anchor="ctr"/>
            <a:lstStyle/>
            <a:p>
              <a:endParaRPr lang="en-US"/>
            </a:p>
          </p:txBody>
        </p:sp>
        <p:sp>
          <p:nvSpPr>
            <p:cNvPr id="13" name="Line 14">
              <a:extLst>
                <a:ext uri="{FF2B5EF4-FFF2-40B4-BE49-F238E27FC236}">
                  <a16:creationId xmlns:a16="http://schemas.microsoft.com/office/drawing/2014/main" id="{6F9C3062-7096-4CF3-B8D7-45534080FA5B}"/>
                </a:ext>
              </a:extLst>
            </p:cNvPr>
            <p:cNvSpPr>
              <a:spLocks noChangeShapeType="1"/>
            </p:cNvSpPr>
            <p:nvPr/>
          </p:nvSpPr>
          <p:spPr bwMode="auto">
            <a:xfrm>
              <a:off x="2061" y="1243"/>
              <a:ext cx="2755" cy="0"/>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14" name="Line 15">
              <a:extLst>
                <a:ext uri="{FF2B5EF4-FFF2-40B4-BE49-F238E27FC236}">
                  <a16:creationId xmlns:a16="http://schemas.microsoft.com/office/drawing/2014/main" id="{C765DCB8-F5A5-4956-AC97-005843E6F8C8}"/>
                </a:ext>
              </a:extLst>
            </p:cNvPr>
            <p:cNvSpPr>
              <a:spLocks noChangeShapeType="1"/>
            </p:cNvSpPr>
            <p:nvPr/>
          </p:nvSpPr>
          <p:spPr bwMode="auto">
            <a:xfrm>
              <a:off x="2225" y="1570"/>
              <a:ext cx="2591" cy="0"/>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15" name="Line 16">
              <a:extLst>
                <a:ext uri="{FF2B5EF4-FFF2-40B4-BE49-F238E27FC236}">
                  <a16:creationId xmlns:a16="http://schemas.microsoft.com/office/drawing/2014/main" id="{20AD0251-9EC2-425B-90FB-DACDAE648FB5}"/>
                </a:ext>
              </a:extLst>
            </p:cNvPr>
            <p:cNvSpPr>
              <a:spLocks noChangeShapeType="1"/>
            </p:cNvSpPr>
            <p:nvPr/>
          </p:nvSpPr>
          <p:spPr bwMode="auto">
            <a:xfrm>
              <a:off x="2324" y="1842"/>
              <a:ext cx="2492" cy="0"/>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16" name="Line 17">
              <a:extLst>
                <a:ext uri="{FF2B5EF4-FFF2-40B4-BE49-F238E27FC236}">
                  <a16:creationId xmlns:a16="http://schemas.microsoft.com/office/drawing/2014/main" id="{42FC2F6D-C333-4996-B646-B8142EE2409F}"/>
                </a:ext>
              </a:extLst>
            </p:cNvPr>
            <p:cNvSpPr>
              <a:spLocks noChangeShapeType="1"/>
            </p:cNvSpPr>
            <p:nvPr/>
          </p:nvSpPr>
          <p:spPr bwMode="auto">
            <a:xfrm>
              <a:off x="2324" y="2168"/>
              <a:ext cx="2492" cy="0"/>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17" name="Line 18">
              <a:extLst>
                <a:ext uri="{FF2B5EF4-FFF2-40B4-BE49-F238E27FC236}">
                  <a16:creationId xmlns:a16="http://schemas.microsoft.com/office/drawing/2014/main" id="{F2DC2356-56A0-44D2-9EC9-57B3E5B91E9B}"/>
                </a:ext>
              </a:extLst>
            </p:cNvPr>
            <p:cNvSpPr>
              <a:spLocks noChangeShapeType="1"/>
            </p:cNvSpPr>
            <p:nvPr/>
          </p:nvSpPr>
          <p:spPr bwMode="auto">
            <a:xfrm>
              <a:off x="2488" y="2549"/>
              <a:ext cx="2328" cy="0"/>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18" name="Line 19">
              <a:extLst>
                <a:ext uri="{FF2B5EF4-FFF2-40B4-BE49-F238E27FC236}">
                  <a16:creationId xmlns:a16="http://schemas.microsoft.com/office/drawing/2014/main" id="{DF7DB2D8-9AA0-44B2-8D39-3557D4D97218}"/>
                </a:ext>
              </a:extLst>
            </p:cNvPr>
            <p:cNvSpPr>
              <a:spLocks noChangeShapeType="1"/>
            </p:cNvSpPr>
            <p:nvPr/>
          </p:nvSpPr>
          <p:spPr bwMode="auto">
            <a:xfrm>
              <a:off x="2586" y="2875"/>
              <a:ext cx="2230" cy="0"/>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19" name="Line 20">
              <a:extLst>
                <a:ext uri="{FF2B5EF4-FFF2-40B4-BE49-F238E27FC236}">
                  <a16:creationId xmlns:a16="http://schemas.microsoft.com/office/drawing/2014/main" id="{E706E657-2C21-40F5-AD52-E2B63398E769}"/>
                </a:ext>
              </a:extLst>
            </p:cNvPr>
            <p:cNvSpPr>
              <a:spLocks noChangeShapeType="1"/>
            </p:cNvSpPr>
            <p:nvPr/>
          </p:nvSpPr>
          <p:spPr bwMode="auto">
            <a:xfrm>
              <a:off x="2750" y="3256"/>
              <a:ext cx="2066" cy="0"/>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20" name="Line 21">
              <a:extLst>
                <a:ext uri="{FF2B5EF4-FFF2-40B4-BE49-F238E27FC236}">
                  <a16:creationId xmlns:a16="http://schemas.microsoft.com/office/drawing/2014/main" id="{93E09912-A128-49ED-AC41-3533D6C414CE}"/>
                </a:ext>
              </a:extLst>
            </p:cNvPr>
            <p:cNvSpPr>
              <a:spLocks noChangeShapeType="1"/>
            </p:cNvSpPr>
            <p:nvPr/>
          </p:nvSpPr>
          <p:spPr bwMode="auto">
            <a:xfrm>
              <a:off x="2881" y="3583"/>
              <a:ext cx="1935" cy="0"/>
            </a:xfrm>
            <a:prstGeom prst="line">
              <a:avLst/>
            </a:prstGeom>
            <a:grpFill/>
            <a:ln w="12700">
              <a:solidFill>
                <a:schemeClr val="tx1"/>
              </a:solidFill>
              <a:round/>
              <a:headEnd type="none" w="sm" len="sm"/>
              <a:tailEnd type="none" w="sm" len="sm"/>
            </a:ln>
          </p:spPr>
          <p:txBody>
            <a:bodyPr wrap="none" anchor="ctr"/>
            <a:lstStyle/>
            <a:p>
              <a:endParaRPr lang="en-US"/>
            </a:p>
          </p:txBody>
        </p:sp>
        <p:grpSp>
          <p:nvGrpSpPr>
            <p:cNvPr id="21" name="Group 22">
              <a:extLst>
                <a:ext uri="{FF2B5EF4-FFF2-40B4-BE49-F238E27FC236}">
                  <a16:creationId xmlns:a16="http://schemas.microsoft.com/office/drawing/2014/main" id="{CC1CAB85-49C8-4D6C-B682-D47F1842292E}"/>
                </a:ext>
              </a:extLst>
            </p:cNvPr>
            <p:cNvGrpSpPr>
              <a:grpSpLocks/>
            </p:cNvGrpSpPr>
            <p:nvPr/>
          </p:nvGrpSpPr>
          <p:grpSpPr bwMode="auto">
            <a:xfrm>
              <a:off x="3888" y="433"/>
              <a:ext cx="726" cy="912"/>
              <a:chOff x="3888" y="433"/>
              <a:chExt cx="726" cy="912"/>
            </a:xfrm>
            <a:grpFill/>
          </p:grpSpPr>
          <p:sp>
            <p:nvSpPr>
              <p:cNvPr id="120" name="Line 23">
                <a:extLst>
                  <a:ext uri="{FF2B5EF4-FFF2-40B4-BE49-F238E27FC236}">
                    <a16:creationId xmlns:a16="http://schemas.microsoft.com/office/drawing/2014/main" id="{FB2C82A2-04AD-40A2-81A9-B4C99DFE261A}"/>
                  </a:ext>
                </a:extLst>
              </p:cNvPr>
              <p:cNvSpPr>
                <a:spLocks noChangeShapeType="1"/>
              </p:cNvSpPr>
              <p:nvPr/>
            </p:nvSpPr>
            <p:spPr bwMode="auto">
              <a:xfrm>
                <a:off x="3888" y="576"/>
                <a:ext cx="0" cy="598"/>
              </a:xfrm>
              <a:prstGeom prst="line">
                <a:avLst/>
              </a:prstGeom>
              <a:grpFill/>
              <a:ln w="12700">
                <a:solidFill>
                  <a:schemeClr val="tx1"/>
                </a:solidFill>
                <a:round/>
                <a:headEnd type="none" w="sm" len="sm"/>
                <a:tailEnd type="stealth" w="med" len="med"/>
              </a:ln>
            </p:spPr>
            <p:txBody>
              <a:bodyPr wrap="none" anchor="ctr"/>
              <a:lstStyle/>
              <a:p>
                <a:endParaRPr lang="en-US"/>
              </a:p>
            </p:txBody>
          </p:sp>
          <p:sp>
            <p:nvSpPr>
              <p:cNvPr id="123" name="Rectangle 24">
                <a:extLst>
                  <a:ext uri="{FF2B5EF4-FFF2-40B4-BE49-F238E27FC236}">
                    <a16:creationId xmlns:a16="http://schemas.microsoft.com/office/drawing/2014/main" id="{4A9FDA00-4642-402C-AE71-3FA5428D818B}"/>
                  </a:ext>
                </a:extLst>
              </p:cNvPr>
              <p:cNvSpPr>
                <a:spLocks noChangeArrowheads="1"/>
              </p:cNvSpPr>
              <p:nvPr/>
            </p:nvSpPr>
            <p:spPr bwMode="auto">
              <a:xfrm>
                <a:off x="3936" y="912"/>
                <a:ext cx="233"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z</a:t>
                </a:r>
              </a:p>
            </p:txBody>
          </p:sp>
          <p:sp>
            <p:nvSpPr>
              <p:cNvPr id="124" name="Line 25">
                <a:extLst>
                  <a:ext uri="{FF2B5EF4-FFF2-40B4-BE49-F238E27FC236}">
                    <a16:creationId xmlns:a16="http://schemas.microsoft.com/office/drawing/2014/main" id="{749D4F82-4CCA-4E67-84F3-A83C14B730C7}"/>
                  </a:ext>
                </a:extLst>
              </p:cNvPr>
              <p:cNvSpPr>
                <a:spLocks noChangeShapeType="1"/>
              </p:cNvSpPr>
              <p:nvPr/>
            </p:nvSpPr>
            <p:spPr bwMode="auto">
              <a:xfrm>
                <a:off x="3888" y="576"/>
                <a:ext cx="459" cy="0"/>
              </a:xfrm>
              <a:prstGeom prst="line">
                <a:avLst/>
              </a:prstGeom>
              <a:grpFill/>
              <a:ln w="12700">
                <a:solidFill>
                  <a:schemeClr val="tx1"/>
                </a:solidFill>
                <a:round/>
                <a:headEnd type="none" w="sm" len="sm"/>
                <a:tailEnd type="stealth" w="med" len="med"/>
              </a:ln>
            </p:spPr>
            <p:txBody>
              <a:bodyPr wrap="none" anchor="ctr"/>
              <a:lstStyle/>
              <a:p>
                <a:endParaRPr lang="en-US"/>
              </a:p>
            </p:txBody>
          </p:sp>
          <p:sp>
            <p:nvSpPr>
              <p:cNvPr id="125" name="Rectangle 26">
                <a:extLst>
                  <a:ext uri="{FF2B5EF4-FFF2-40B4-BE49-F238E27FC236}">
                    <a16:creationId xmlns:a16="http://schemas.microsoft.com/office/drawing/2014/main" id="{AC7D2664-21EC-46DA-A995-C034DBCD2593}"/>
                  </a:ext>
                </a:extLst>
              </p:cNvPr>
              <p:cNvSpPr>
                <a:spLocks noChangeArrowheads="1"/>
              </p:cNvSpPr>
              <p:nvPr/>
            </p:nvSpPr>
            <p:spPr bwMode="auto">
              <a:xfrm>
                <a:off x="4370" y="433"/>
                <a:ext cx="244" cy="43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x</a:t>
                </a:r>
              </a:p>
            </p:txBody>
          </p:sp>
        </p:grpSp>
        <p:sp>
          <p:nvSpPr>
            <p:cNvPr id="22" name="Line 27">
              <a:extLst>
                <a:ext uri="{FF2B5EF4-FFF2-40B4-BE49-F238E27FC236}">
                  <a16:creationId xmlns:a16="http://schemas.microsoft.com/office/drawing/2014/main" id="{FA09B4C5-228D-424D-AB2F-F42F50F1909D}"/>
                </a:ext>
              </a:extLst>
            </p:cNvPr>
            <p:cNvSpPr>
              <a:spLocks noChangeShapeType="1"/>
            </p:cNvSpPr>
            <p:nvPr/>
          </p:nvSpPr>
          <p:spPr bwMode="auto">
            <a:xfrm>
              <a:off x="2815" y="1244"/>
              <a:ext cx="0" cy="2121"/>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23" name="Line 28">
              <a:extLst>
                <a:ext uri="{FF2B5EF4-FFF2-40B4-BE49-F238E27FC236}">
                  <a16:creationId xmlns:a16="http://schemas.microsoft.com/office/drawing/2014/main" id="{C32B2BD3-64DC-421B-9CD3-A55D585D0995}"/>
                </a:ext>
              </a:extLst>
            </p:cNvPr>
            <p:cNvSpPr>
              <a:spLocks noChangeShapeType="1"/>
            </p:cNvSpPr>
            <p:nvPr/>
          </p:nvSpPr>
          <p:spPr bwMode="auto">
            <a:xfrm>
              <a:off x="3373" y="1244"/>
              <a:ext cx="0" cy="2502"/>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24" name="Line 29">
              <a:extLst>
                <a:ext uri="{FF2B5EF4-FFF2-40B4-BE49-F238E27FC236}">
                  <a16:creationId xmlns:a16="http://schemas.microsoft.com/office/drawing/2014/main" id="{3C218682-F67A-48AB-A626-B37A77E637D0}"/>
                </a:ext>
              </a:extLst>
            </p:cNvPr>
            <p:cNvSpPr>
              <a:spLocks noChangeShapeType="1"/>
            </p:cNvSpPr>
            <p:nvPr/>
          </p:nvSpPr>
          <p:spPr bwMode="auto">
            <a:xfrm>
              <a:off x="3832" y="1244"/>
              <a:ext cx="0" cy="2611"/>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25" name="Line 30">
              <a:extLst>
                <a:ext uri="{FF2B5EF4-FFF2-40B4-BE49-F238E27FC236}">
                  <a16:creationId xmlns:a16="http://schemas.microsoft.com/office/drawing/2014/main" id="{9840A6D4-B845-4F48-A09E-C58759F2E26B}"/>
                </a:ext>
              </a:extLst>
            </p:cNvPr>
            <p:cNvSpPr>
              <a:spLocks noChangeShapeType="1"/>
            </p:cNvSpPr>
            <p:nvPr/>
          </p:nvSpPr>
          <p:spPr bwMode="auto">
            <a:xfrm>
              <a:off x="4258" y="1244"/>
              <a:ext cx="0" cy="2611"/>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26" name="Line 31">
              <a:extLst>
                <a:ext uri="{FF2B5EF4-FFF2-40B4-BE49-F238E27FC236}">
                  <a16:creationId xmlns:a16="http://schemas.microsoft.com/office/drawing/2014/main" id="{1EC1E3E2-A3FC-40DC-BFC4-439465E177DA}"/>
                </a:ext>
              </a:extLst>
            </p:cNvPr>
            <p:cNvSpPr>
              <a:spLocks noChangeShapeType="1"/>
            </p:cNvSpPr>
            <p:nvPr/>
          </p:nvSpPr>
          <p:spPr bwMode="auto">
            <a:xfrm>
              <a:off x="4554" y="1244"/>
              <a:ext cx="0" cy="2611"/>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27" name="Line 32">
              <a:extLst>
                <a:ext uri="{FF2B5EF4-FFF2-40B4-BE49-F238E27FC236}">
                  <a16:creationId xmlns:a16="http://schemas.microsoft.com/office/drawing/2014/main" id="{44DB28D5-E297-4F97-AEF7-11047282B191}"/>
                </a:ext>
              </a:extLst>
            </p:cNvPr>
            <p:cNvSpPr>
              <a:spLocks noChangeShapeType="1"/>
            </p:cNvSpPr>
            <p:nvPr/>
          </p:nvSpPr>
          <p:spPr bwMode="auto">
            <a:xfrm>
              <a:off x="3077" y="1244"/>
              <a:ext cx="0" cy="2502"/>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28" name="Line 33">
              <a:extLst>
                <a:ext uri="{FF2B5EF4-FFF2-40B4-BE49-F238E27FC236}">
                  <a16:creationId xmlns:a16="http://schemas.microsoft.com/office/drawing/2014/main" id="{A2751BEC-27BA-4225-9652-35FE248C2CB7}"/>
                </a:ext>
              </a:extLst>
            </p:cNvPr>
            <p:cNvSpPr>
              <a:spLocks noChangeShapeType="1"/>
            </p:cNvSpPr>
            <p:nvPr/>
          </p:nvSpPr>
          <p:spPr bwMode="auto">
            <a:xfrm>
              <a:off x="3602" y="1244"/>
              <a:ext cx="0" cy="2665"/>
            </a:xfrm>
            <a:prstGeom prst="line">
              <a:avLst/>
            </a:prstGeom>
            <a:grpFill/>
            <a:ln w="12700">
              <a:solidFill>
                <a:schemeClr val="tx1"/>
              </a:solidFill>
              <a:round/>
              <a:headEnd type="none" w="sm" len="sm"/>
              <a:tailEnd type="none" w="sm" len="sm"/>
            </a:ln>
          </p:spPr>
          <p:txBody>
            <a:bodyPr wrap="none" anchor="ctr"/>
            <a:lstStyle/>
            <a:p>
              <a:endParaRPr lang="en-US"/>
            </a:p>
          </p:txBody>
        </p:sp>
        <p:sp>
          <p:nvSpPr>
            <p:cNvPr id="29" name="Line 34">
              <a:extLst>
                <a:ext uri="{FF2B5EF4-FFF2-40B4-BE49-F238E27FC236}">
                  <a16:creationId xmlns:a16="http://schemas.microsoft.com/office/drawing/2014/main" id="{40F79BC2-496B-488B-8640-3FDB11848D05}"/>
                </a:ext>
              </a:extLst>
            </p:cNvPr>
            <p:cNvSpPr>
              <a:spLocks noChangeShapeType="1"/>
            </p:cNvSpPr>
            <p:nvPr/>
          </p:nvSpPr>
          <p:spPr bwMode="auto">
            <a:xfrm>
              <a:off x="4029" y="1244"/>
              <a:ext cx="0" cy="2611"/>
            </a:xfrm>
            <a:prstGeom prst="line">
              <a:avLst/>
            </a:prstGeom>
            <a:grpFill/>
            <a:ln w="12700">
              <a:solidFill>
                <a:schemeClr val="tx1"/>
              </a:solidFill>
              <a:round/>
              <a:headEnd type="none" w="sm" len="sm"/>
              <a:tailEnd type="none" w="sm" len="sm"/>
            </a:ln>
          </p:spPr>
          <p:txBody>
            <a:bodyPr wrap="none" anchor="ctr"/>
            <a:lstStyle/>
            <a:p>
              <a:endParaRPr lang="en-US"/>
            </a:p>
          </p:txBody>
        </p:sp>
        <p:grpSp>
          <p:nvGrpSpPr>
            <p:cNvPr id="30" name="Group 35">
              <a:extLst>
                <a:ext uri="{FF2B5EF4-FFF2-40B4-BE49-F238E27FC236}">
                  <a16:creationId xmlns:a16="http://schemas.microsoft.com/office/drawing/2014/main" id="{4888FC12-58D9-4C9A-996D-42116A6519C0}"/>
                </a:ext>
              </a:extLst>
            </p:cNvPr>
            <p:cNvGrpSpPr>
              <a:grpSpLocks/>
            </p:cNvGrpSpPr>
            <p:nvPr/>
          </p:nvGrpSpPr>
          <p:grpSpPr bwMode="auto">
            <a:xfrm>
              <a:off x="4611" y="1733"/>
              <a:ext cx="288" cy="326"/>
              <a:chOff x="2880" y="1584"/>
              <a:chExt cx="288" cy="288"/>
            </a:xfrm>
            <a:grpFill/>
          </p:grpSpPr>
          <p:sp>
            <p:nvSpPr>
              <p:cNvPr id="118" name="Line 36">
                <a:extLst>
                  <a:ext uri="{FF2B5EF4-FFF2-40B4-BE49-F238E27FC236}">
                    <a16:creationId xmlns:a16="http://schemas.microsoft.com/office/drawing/2014/main" id="{0F2BB9D5-96DF-4738-B6AC-ECA05035C70B}"/>
                  </a:ext>
                </a:extLst>
              </p:cNvPr>
              <p:cNvSpPr>
                <a:spLocks noChangeShapeType="1"/>
              </p:cNvSpPr>
              <p:nvPr/>
            </p:nvSpPr>
            <p:spPr bwMode="auto">
              <a:xfrm>
                <a:off x="2880" y="1585"/>
                <a:ext cx="0" cy="287"/>
              </a:xfrm>
              <a:prstGeom prst="line">
                <a:avLst/>
              </a:prstGeom>
              <a:grpFill/>
              <a:ln w="12700">
                <a:solidFill>
                  <a:schemeClr val="tx1"/>
                </a:solidFill>
                <a:round/>
                <a:headEnd type="none" w="sm" len="sm"/>
                <a:tailEnd type="stealth" w="med" len="lg"/>
              </a:ln>
            </p:spPr>
            <p:txBody>
              <a:bodyPr wrap="none" anchor="ctr"/>
              <a:lstStyle/>
              <a:p>
                <a:endParaRPr lang="en-US"/>
              </a:p>
            </p:txBody>
          </p:sp>
          <p:sp>
            <p:nvSpPr>
              <p:cNvPr id="119" name="Line 37">
                <a:extLst>
                  <a:ext uri="{FF2B5EF4-FFF2-40B4-BE49-F238E27FC236}">
                    <a16:creationId xmlns:a16="http://schemas.microsoft.com/office/drawing/2014/main" id="{DCF8D134-5CD4-4EBC-A9ED-B57BB924B2FC}"/>
                  </a:ext>
                </a:extLst>
              </p:cNvPr>
              <p:cNvSpPr>
                <a:spLocks noChangeShapeType="1"/>
              </p:cNvSpPr>
              <p:nvPr/>
            </p:nvSpPr>
            <p:spPr bwMode="auto">
              <a:xfrm>
                <a:off x="2929" y="1584"/>
                <a:ext cx="239" cy="0"/>
              </a:xfrm>
              <a:prstGeom prst="line">
                <a:avLst/>
              </a:prstGeom>
              <a:grpFill/>
              <a:ln w="12700">
                <a:solidFill>
                  <a:schemeClr val="tx1"/>
                </a:solidFill>
                <a:round/>
                <a:headEnd type="none" w="sm" len="sm"/>
                <a:tailEnd type="stealth" w="med" len="lg"/>
              </a:ln>
            </p:spPr>
            <p:txBody>
              <a:bodyPr wrap="none" anchor="ctr"/>
              <a:lstStyle/>
              <a:p>
                <a:endParaRPr lang="en-US"/>
              </a:p>
            </p:txBody>
          </p:sp>
        </p:grpSp>
        <p:grpSp>
          <p:nvGrpSpPr>
            <p:cNvPr id="31" name="Group 38">
              <a:extLst>
                <a:ext uri="{FF2B5EF4-FFF2-40B4-BE49-F238E27FC236}">
                  <a16:creationId xmlns:a16="http://schemas.microsoft.com/office/drawing/2014/main" id="{68DAE6E5-E6B1-4E26-A782-6E856941C345}"/>
                </a:ext>
              </a:extLst>
            </p:cNvPr>
            <p:cNvGrpSpPr>
              <a:grpSpLocks/>
            </p:cNvGrpSpPr>
            <p:nvPr/>
          </p:nvGrpSpPr>
          <p:grpSpPr bwMode="auto">
            <a:xfrm>
              <a:off x="3507" y="1406"/>
              <a:ext cx="288" cy="327"/>
              <a:chOff x="1776" y="1296"/>
              <a:chExt cx="288" cy="288"/>
            </a:xfrm>
            <a:grpFill/>
          </p:grpSpPr>
          <p:sp>
            <p:nvSpPr>
              <p:cNvPr id="116" name="Line 39">
                <a:extLst>
                  <a:ext uri="{FF2B5EF4-FFF2-40B4-BE49-F238E27FC236}">
                    <a16:creationId xmlns:a16="http://schemas.microsoft.com/office/drawing/2014/main" id="{52901F31-CC26-4279-9C85-AEE5B1AE2E49}"/>
                  </a:ext>
                </a:extLst>
              </p:cNvPr>
              <p:cNvSpPr>
                <a:spLocks noChangeShapeType="1"/>
              </p:cNvSpPr>
              <p:nvPr/>
            </p:nvSpPr>
            <p:spPr bwMode="auto">
              <a:xfrm>
                <a:off x="1776" y="1297"/>
                <a:ext cx="0" cy="287"/>
              </a:xfrm>
              <a:prstGeom prst="line">
                <a:avLst/>
              </a:prstGeom>
              <a:grpFill/>
              <a:ln w="12700">
                <a:solidFill>
                  <a:schemeClr val="tx1"/>
                </a:solidFill>
                <a:round/>
                <a:headEnd type="none" w="sm" len="sm"/>
                <a:tailEnd type="stealth" w="med" len="lg"/>
              </a:ln>
            </p:spPr>
            <p:txBody>
              <a:bodyPr wrap="none" anchor="ctr"/>
              <a:lstStyle/>
              <a:p>
                <a:endParaRPr lang="en-US"/>
              </a:p>
            </p:txBody>
          </p:sp>
          <p:sp>
            <p:nvSpPr>
              <p:cNvPr id="117" name="Line 40">
                <a:extLst>
                  <a:ext uri="{FF2B5EF4-FFF2-40B4-BE49-F238E27FC236}">
                    <a16:creationId xmlns:a16="http://schemas.microsoft.com/office/drawing/2014/main" id="{45308633-8EE1-4209-A9A7-D18B7218E75F}"/>
                  </a:ext>
                </a:extLst>
              </p:cNvPr>
              <p:cNvSpPr>
                <a:spLocks noChangeShapeType="1"/>
              </p:cNvSpPr>
              <p:nvPr/>
            </p:nvSpPr>
            <p:spPr bwMode="auto">
              <a:xfrm>
                <a:off x="1825" y="1296"/>
                <a:ext cx="239" cy="0"/>
              </a:xfrm>
              <a:prstGeom prst="line">
                <a:avLst/>
              </a:prstGeom>
              <a:grpFill/>
              <a:ln w="12700">
                <a:solidFill>
                  <a:schemeClr val="tx1"/>
                </a:solidFill>
                <a:round/>
                <a:headEnd type="none" w="sm" len="sm"/>
                <a:tailEnd type="stealth" w="med" len="lg"/>
              </a:ln>
            </p:spPr>
            <p:txBody>
              <a:bodyPr wrap="none" anchor="ctr"/>
              <a:lstStyle/>
              <a:p>
                <a:endParaRPr lang="en-US"/>
              </a:p>
            </p:txBody>
          </p:sp>
        </p:grpSp>
        <p:grpSp>
          <p:nvGrpSpPr>
            <p:cNvPr id="32" name="Group 41">
              <a:extLst>
                <a:ext uri="{FF2B5EF4-FFF2-40B4-BE49-F238E27FC236}">
                  <a16:creationId xmlns:a16="http://schemas.microsoft.com/office/drawing/2014/main" id="{9917919A-281B-4EDE-AE2B-6CDF0A92511F}"/>
                </a:ext>
              </a:extLst>
            </p:cNvPr>
            <p:cNvGrpSpPr>
              <a:grpSpLocks/>
            </p:cNvGrpSpPr>
            <p:nvPr/>
          </p:nvGrpSpPr>
          <p:grpSpPr bwMode="auto">
            <a:xfrm>
              <a:off x="3124" y="1352"/>
              <a:ext cx="288" cy="326"/>
              <a:chOff x="1392" y="1248"/>
              <a:chExt cx="288" cy="288"/>
            </a:xfrm>
            <a:grpFill/>
          </p:grpSpPr>
          <p:sp>
            <p:nvSpPr>
              <p:cNvPr id="114" name="Line 42">
                <a:extLst>
                  <a:ext uri="{FF2B5EF4-FFF2-40B4-BE49-F238E27FC236}">
                    <a16:creationId xmlns:a16="http://schemas.microsoft.com/office/drawing/2014/main" id="{38CE97DB-E01C-46D3-A3ED-06469A0E6013}"/>
                  </a:ext>
                </a:extLst>
              </p:cNvPr>
              <p:cNvSpPr>
                <a:spLocks noChangeShapeType="1"/>
              </p:cNvSpPr>
              <p:nvPr/>
            </p:nvSpPr>
            <p:spPr bwMode="auto">
              <a:xfrm>
                <a:off x="1392" y="1249"/>
                <a:ext cx="0" cy="287"/>
              </a:xfrm>
              <a:prstGeom prst="line">
                <a:avLst/>
              </a:prstGeom>
              <a:grpFill/>
              <a:ln w="12700">
                <a:solidFill>
                  <a:schemeClr val="tx1"/>
                </a:solidFill>
                <a:round/>
                <a:headEnd type="none" w="sm" len="sm"/>
                <a:tailEnd type="stealth" w="med" len="lg"/>
              </a:ln>
            </p:spPr>
            <p:txBody>
              <a:bodyPr wrap="none" anchor="ctr"/>
              <a:lstStyle/>
              <a:p>
                <a:endParaRPr lang="en-US"/>
              </a:p>
            </p:txBody>
          </p:sp>
          <p:sp>
            <p:nvSpPr>
              <p:cNvPr id="115" name="Line 43">
                <a:extLst>
                  <a:ext uri="{FF2B5EF4-FFF2-40B4-BE49-F238E27FC236}">
                    <a16:creationId xmlns:a16="http://schemas.microsoft.com/office/drawing/2014/main" id="{247772DC-4645-4D1E-8F56-1E7D16ADC0D2}"/>
                  </a:ext>
                </a:extLst>
              </p:cNvPr>
              <p:cNvSpPr>
                <a:spLocks noChangeShapeType="1"/>
              </p:cNvSpPr>
              <p:nvPr/>
            </p:nvSpPr>
            <p:spPr bwMode="auto">
              <a:xfrm>
                <a:off x="1441" y="1248"/>
                <a:ext cx="239" cy="0"/>
              </a:xfrm>
              <a:prstGeom prst="line">
                <a:avLst/>
              </a:prstGeom>
              <a:grpFill/>
              <a:ln w="12700">
                <a:solidFill>
                  <a:schemeClr val="tx1"/>
                </a:solidFill>
                <a:round/>
                <a:headEnd type="none" w="sm" len="sm"/>
                <a:tailEnd type="stealth" w="med" len="lg"/>
              </a:ln>
            </p:spPr>
            <p:txBody>
              <a:bodyPr wrap="none" anchor="ctr"/>
              <a:lstStyle/>
              <a:p>
                <a:endParaRPr lang="en-US"/>
              </a:p>
            </p:txBody>
          </p:sp>
        </p:grpSp>
        <p:grpSp>
          <p:nvGrpSpPr>
            <p:cNvPr id="33" name="Group 44">
              <a:extLst>
                <a:ext uri="{FF2B5EF4-FFF2-40B4-BE49-F238E27FC236}">
                  <a16:creationId xmlns:a16="http://schemas.microsoft.com/office/drawing/2014/main" id="{80410A4F-0C7D-4104-8A84-BAA13D4FAFBF}"/>
                </a:ext>
              </a:extLst>
            </p:cNvPr>
            <p:cNvGrpSpPr>
              <a:grpSpLocks/>
            </p:cNvGrpSpPr>
            <p:nvPr/>
          </p:nvGrpSpPr>
          <p:grpSpPr bwMode="auto">
            <a:xfrm>
              <a:off x="3956" y="1777"/>
              <a:ext cx="1278" cy="815"/>
              <a:chOff x="3956" y="1777"/>
              <a:chExt cx="1278" cy="815"/>
            </a:xfrm>
            <a:grpFill/>
          </p:grpSpPr>
          <p:grpSp>
            <p:nvGrpSpPr>
              <p:cNvPr id="109" name="Group 45">
                <a:extLst>
                  <a:ext uri="{FF2B5EF4-FFF2-40B4-BE49-F238E27FC236}">
                    <a16:creationId xmlns:a16="http://schemas.microsoft.com/office/drawing/2014/main" id="{C28F4624-7BCA-4274-A0F8-B91761A467A3}"/>
                  </a:ext>
                </a:extLst>
              </p:cNvPr>
              <p:cNvGrpSpPr>
                <a:grpSpLocks/>
              </p:cNvGrpSpPr>
              <p:nvPr/>
            </p:nvGrpSpPr>
            <p:grpSpPr bwMode="auto">
              <a:xfrm>
                <a:off x="4946" y="2005"/>
                <a:ext cx="288" cy="326"/>
                <a:chOff x="3216" y="1824"/>
                <a:chExt cx="288" cy="288"/>
              </a:xfrm>
              <a:grpFill/>
            </p:grpSpPr>
            <p:sp>
              <p:nvSpPr>
                <p:cNvPr id="112" name="Line 46">
                  <a:extLst>
                    <a:ext uri="{FF2B5EF4-FFF2-40B4-BE49-F238E27FC236}">
                      <a16:creationId xmlns:a16="http://schemas.microsoft.com/office/drawing/2014/main" id="{FF18C6C3-0F2E-4CD7-ADEC-2BDB27DDB2F4}"/>
                    </a:ext>
                  </a:extLst>
                </p:cNvPr>
                <p:cNvSpPr>
                  <a:spLocks noChangeShapeType="1"/>
                </p:cNvSpPr>
                <p:nvPr/>
              </p:nvSpPr>
              <p:spPr bwMode="auto">
                <a:xfrm>
                  <a:off x="3216" y="1825"/>
                  <a:ext cx="0" cy="287"/>
                </a:xfrm>
                <a:prstGeom prst="line">
                  <a:avLst/>
                </a:prstGeom>
                <a:grpFill/>
                <a:ln w="12700">
                  <a:solidFill>
                    <a:schemeClr val="tx1"/>
                  </a:solidFill>
                  <a:round/>
                  <a:headEnd type="none" w="sm" len="sm"/>
                  <a:tailEnd type="stealth" w="med" len="lg"/>
                </a:ln>
              </p:spPr>
              <p:txBody>
                <a:bodyPr wrap="none" anchor="ctr"/>
                <a:lstStyle/>
                <a:p>
                  <a:endParaRPr lang="en-US"/>
                </a:p>
              </p:txBody>
            </p:sp>
            <p:sp>
              <p:nvSpPr>
                <p:cNvPr id="113" name="Line 47">
                  <a:extLst>
                    <a:ext uri="{FF2B5EF4-FFF2-40B4-BE49-F238E27FC236}">
                      <a16:creationId xmlns:a16="http://schemas.microsoft.com/office/drawing/2014/main" id="{A7E20001-5347-47BA-A81D-CAF9B5AB18AB}"/>
                    </a:ext>
                  </a:extLst>
                </p:cNvPr>
                <p:cNvSpPr>
                  <a:spLocks noChangeShapeType="1"/>
                </p:cNvSpPr>
                <p:nvPr/>
              </p:nvSpPr>
              <p:spPr bwMode="auto">
                <a:xfrm>
                  <a:off x="3265" y="1824"/>
                  <a:ext cx="239" cy="0"/>
                </a:xfrm>
                <a:prstGeom prst="line">
                  <a:avLst/>
                </a:prstGeom>
                <a:grpFill/>
                <a:ln w="12700">
                  <a:solidFill>
                    <a:schemeClr val="tx1"/>
                  </a:solidFill>
                  <a:round/>
                  <a:headEnd type="none" w="sm" len="sm"/>
                  <a:tailEnd type="stealth" w="med" len="lg"/>
                </a:ln>
              </p:spPr>
              <p:txBody>
                <a:bodyPr wrap="none" anchor="ctr"/>
                <a:lstStyle/>
                <a:p>
                  <a:endParaRPr lang="en-US"/>
                </a:p>
              </p:txBody>
            </p:sp>
          </p:grpSp>
          <p:sp>
            <p:nvSpPr>
              <p:cNvPr id="110" name="Rectangle 48">
                <a:extLst>
                  <a:ext uri="{FF2B5EF4-FFF2-40B4-BE49-F238E27FC236}">
                    <a16:creationId xmlns:a16="http://schemas.microsoft.com/office/drawing/2014/main" id="{D892026D-C6F0-403E-A4F8-CAA48B7317D1}"/>
                  </a:ext>
                </a:extLst>
              </p:cNvPr>
              <p:cNvSpPr>
                <a:spLocks noChangeArrowheads="1"/>
              </p:cNvSpPr>
              <p:nvPr/>
            </p:nvSpPr>
            <p:spPr bwMode="auto">
              <a:xfrm>
                <a:off x="3956" y="2159"/>
                <a:ext cx="295"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w</a:t>
                </a:r>
              </a:p>
            </p:txBody>
          </p:sp>
          <p:sp>
            <p:nvSpPr>
              <p:cNvPr id="111" name="Rectangle 49">
                <a:extLst>
                  <a:ext uri="{FF2B5EF4-FFF2-40B4-BE49-F238E27FC236}">
                    <a16:creationId xmlns:a16="http://schemas.microsoft.com/office/drawing/2014/main" id="{C9DFE64D-3F41-405F-9064-488FFA14DF16}"/>
                  </a:ext>
                </a:extLst>
              </p:cNvPr>
              <p:cNvSpPr>
                <a:spLocks noChangeArrowheads="1"/>
              </p:cNvSpPr>
              <p:nvPr/>
            </p:nvSpPr>
            <p:spPr bwMode="auto">
              <a:xfrm>
                <a:off x="4120" y="1777"/>
                <a:ext cx="245"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u</a:t>
                </a:r>
              </a:p>
            </p:txBody>
          </p:sp>
        </p:grpSp>
        <p:grpSp>
          <p:nvGrpSpPr>
            <p:cNvPr id="34" name="Group 50">
              <a:extLst>
                <a:ext uri="{FF2B5EF4-FFF2-40B4-BE49-F238E27FC236}">
                  <a16:creationId xmlns:a16="http://schemas.microsoft.com/office/drawing/2014/main" id="{EF8347F5-8C44-4AA3-92A0-01AF3D104D63}"/>
                </a:ext>
              </a:extLst>
            </p:cNvPr>
            <p:cNvGrpSpPr>
              <a:grpSpLocks/>
            </p:cNvGrpSpPr>
            <p:nvPr/>
          </p:nvGrpSpPr>
          <p:grpSpPr bwMode="auto">
            <a:xfrm>
              <a:off x="2784" y="3314"/>
              <a:ext cx="194" cy="500"/>
              <a:chOff x="1538" y="2977"/>
              <a:chExt cx="285" cy="441"/>
            </a:xfrm>
            <a:grpFill/>
          </p:grpSpPr>
          <p:sp>
            <p:nvSpPr>
              <p:cNvPr id="106" name="Line 51">
                <a:extLst>
                  <a:ext uri="{FF2B5EF4-FFF2-40B4-BE49-F238E27FC236}">
                    <a16:creationId xmlns:a16="http://schemas.microsoft.com/office/drawing/2014/main" id="{D6A03370-F00E-458B-8D14-EC98DDA53989}"/>
                  </a:ext>
                </a:extLst>
              </p:cNvPr>
              <p:cNvSpPr>
                <a:spLocks noChangeShapeType="1"/>
              </p:cNvSpPr>
              <p:nvPr/>
            </p:nvSpPr>
            <p:spPr bwMode="auto">
              <a:xfrm flipV="1">
                <a:off x="1538" y="3077"/>
                <a:ext cx="232" cy="341"/>
              </a:xfrm>
              <a:prstGeom prst="line">
                <a:avLst/>
              </a:prstGeom>
              <a:grpFill/>
              <a:ln w="50800">
                <a:solidFill>
                  <a:schemeClr val="tx1"/>
                </a:solidFill>
                <a:round/>
                <a:headEnd type="none" w="sm" len="sm"/>
                <a:tailEnd type="none" w="sm" len="sm"/>
              </a:ln>
            </p:spPr>
            <p:txBody>
              <a:bodyPr wrap="none" anchor="ctr"/>
              <a:lstStyle/>
              <a:p>
                <a:endParaRPr lang="en-US"/>
              </a:p>
            </p:txBody>
          </p:sp>
          <p:sp>
            <p:nvSpPr>
              <p:cNvPr id="107" name="Oval 52">
                <a:extLst>
                  <a:ext uri="{FF2B5EF4-FFF2-40B4-BE49-F238E27FC236}">
                    <a16:creationId xmlns:a16="http://schemas.microsoft.com/office/drawing/2014/main" id="{740C847E-C306-4B3E-8B3D-32B99CFEF1B5}"/>
                  </a:ext>
                </a:extLst>
              </p:cNvPr>
              <p:cNvSpPr>
                <a:spLocks noChangeArrowheads="1"/>
              </p:cNvSpPr>
              <p:nvPr/>
            </p:nvSpPr>
            <p:spPr bwMode="auto">
              <a:xfrm rot="-8100000">
                <a:off x="1745" y="3097"/>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108" name="Oval 53">
                <a:extLst>
                  <a:ext uri="{FF2B5EF4-FFF2-40B4-BE49-F238E27FC236}">
                    <a16:creationId xmlns:a16="http://schemas.microsoft.com/office/drawing/2014/main" id="{31207215-8B82-4E23-92E8-35FECBC77F71}"/>
                  </a:ext>
                </a:extLst>
              </p:cNvPr>
              <p:cNvSpPr>
                <a:spLocks noChangeArrowheads="1"/>
              </p:cNvSpPr>
              <p:nvPr/>
            </p:nvSpPr>
            <p:spPr bwMode="auto">
              <a:xfrm rot="-8100000">
                <a:off x="1671" y="3022"/>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grpSp>
        <p:grpSp>
          <p:nvGrpSpPr>
            <p:cNvPr id="35" name="Group 54">
              <a:extLst>
                <a:ext uri="{FF2B5EF4-FFF2-40B4-BE49-F238E27FC236}">
                  <a16:creationId xmlns:a16="http://schemas.microsoft.com/office/drawing/2014/main" id="{44DF9D67-5D69-491A-B380-C0F638AA4387}"/>
                </a:ext>
              </a:extLst>
            </p:cNvPr>
            <p:cNvGrpSpPr>
              <a:grpSpLocks/>
            </p:cNvGrpSpPr>
            <p:nvPr/>
          </p:nvGrpSpPr>
          <p:grpSpPr bwMode="auto">
            <a:xfrm>
              <a:off x="2784" y="2985"/>
              <a:ext cx="194" cy="500"/>
              <a:chOff x="1538" y="2689"/>
              <a:chExt cx="285" cy="441"/>
            </a:xfrm>
            <a:grpFill/>
          </p:grpSpPr>
          <p:sp>
            <p:nvSpPr>
              <p:cNvPr id="103" name="Line 55">
                <a:extLst>
                  <a:ext uri="{FF2B5EF4-FFF2-40B4-BE49-F238E27FC236}">
                    <a16:creationId xmlns:a16="http://schemas.microsoft.com/office/drawing/2014/main" id="{246B1BBE-2BF7-4591-9B38-71D8C49CDD31}"/>
                  </a:ext>
                </a:extLst>
              </p:cNvPr>
              <p:cNvSpPr>
                <a:spLocks noChangeShapeType="1"/>
              </p:cNvSpPr>
              <p:nvPr/>
            </p:nvSpPr>
            <p:spPr bwMode="auto">
              <a:xfrm flipV="1">
                <a:off x="1538" y="2789"/>
                <a:ext cx="232" cy="341"/>
              </a:xfrm>
              <a:prstGeom prst="line">
                <a:avLst/>
              </a:prstGeom>
              <a:grpFill/>
              <a:ln w="50800">
                <a:solidFill>
                  <a:schemeClr val="tx1"/>
                </a:solidFill>
                <a:round/>
                <a:headEnd type="none" w="sm" len="sm"/>
                <a:tailEnd type="none" w="sm" len="sm"/>
              </a:ln>
            </p:spPr>
            <p:txBody>
              <a:bodyPr wrap="none" anchor="ctr"/>
              <a:lstStyle/>
              <a:p>
                <a:endParaRPr lang="en-US"/>
              </a:p>
            </p:txBody>
          </p:sp>
          <p:sp>
            <p:nvSpPr>
              <p:cNvPr id="104" name="Oval 56">
                <a:extLst>
                  <a:ext uri="{FF2B5EF4-FFF2-40B4-BE49-F238E27FC236}">
                    <a16:creationId xmlns:a16="http://schemas.microsoft.com/office/drawing/2014/main" id="{38958C8A-5421-4F12-A9F6-B356FB5B2869}"/>
                  </a:ext>
                </a:extLst>
              </p:cNvPr>
              <p:cNvSpPr>
                <a:spLocks noChangeArrowheads="1"/>
              </p:cNvSpPr>
              <p:nvPr/>
            </p:nvSpPr>
            <p:spPr bwMode="auto">
              <a:xfrm rot="-8100000">
                <a:off x="1745" y="2809"/>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105" name="Oval 57">
                <a:extLst>
                  <a:ext uri="{FF2B5EF4-FFF2-40B4-BE49-F238E27FC236}">
                    <a16:creationId xmlns:a16="http://schemas.microsoft.com/office/drawing/2014/main" id="{275B5736-B70E-4002-9D85-0D0E23EDF604}"/>
                  </a:ext>
                </a:extLst>
              </p:cNvPr>
              <p:cNvSpPr>
                <a:spLocks noChangeArrowheads="1"/>
              </p:cNvSpPr>
              <p:nvPr/>
            </p:nvSpPr>
            <p:spPr bwMode="auto">
              <a:xfrm rot="-8100000">
                <a:off x="1671" y="2734"/>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grpSp>
        <p:grpSp>
          <p:nvGrpSpPr>
            <p:cNvPr id="36" name="Group 58">
              <a:extLst>
                <a:ext uri="{FF2B5EF4-FFF2-40B4-BE49-F238E27FC236}">
                  <a16:creationId xmlns:a16="http://schemas.microsoft.com/office/drawing/2014/main" id="{11AB9724-43F0-4DFC-874A-2974CB5BF5A1}"/>
                </a:ext>
              </a:extLst>
            </p:cNvPr>
            <p:cNvGrpSpPr>
              <a:grpSpLocks/>
            </p:cNvGrpSpPr>
            <p:nvPr/>
          </p:nvGrpSpPr>
          <p:grpSpPr bwMode="auto">
            <a:xfrm>
              <a:off x="2816" y="2604"/>
              <a:ext cx="195" cy="500"/>
              <a:chOff x="1586" y="2353"/>
              <a:chExt cx="285" cy="441"/>
            </a:xfrm>
            <a:grpFill/>
          </p:grpSpPr>
          <p:sp>
            <p:nvSpPr>
              <p:cNvPr id="100" name="Line 59">
                <a:extLst>
                  <a:ext uri="{FF2B5EF4-FFF2-40B4-BE49-F238E27FC236}">
                    <a16:creationId xmlns:a16="http://schemas.microsoft.com/office/drawing/2014/main" id="{A7F92294-8BDD-4BFC-BCAE-09398CF4305B}"/>
                  </a:ext>
                </a:extLst>
              </p:cNvPr>
              <p:cNvSpPr>
                <a:spLocks noChangeShapeType="1"/>
              </p:cNvSpPr>
              <p:nvPr/>
            </p:nvSpPr>
            <p:spPr bwMode="auto">
              <a:xfrm flipV="1">
                <a:off x="1586" y="2453"/>
                <a:ext cx="232" cy="341"/>
              </a:xfrm>
              <a:prstGeom prst="line">
                <a:avLst/>
              </a:prstGeom>
              <a:grpFill/>
              <a:ln w="50800">
                <a:solidFill>
                  <a:schemeClr val="tx1"/>
                </a:solidFill>
                <a:round/>
                <a:headEnd type="none" w="sm" len="sm"/>
                <a:tailEnd type="none" w="sm" len="sm"/>
              </a:ln>
            </p:spPr>
            <p:txBody>
              <a:bodyPr wrap="none" anchor="ctr"/>
              <a:lstStyle/>
              <a:p>
                <a:endParaRPr lang="en-US"/>
              </a:p>
            </p:txBody>
          </p:sp>
          <p:sp>
            <p:nvSpPr>
              <p:cNvPr id="101" name="Oval 60">
                <a:extLst>
                  <a:ext uri="{FF2B5EF4-FFF2-40B4-BE49-F238E27FC236}">
                    <a16:creationId xmlns:a16="http://schemas.microsoft.com/office/drawing/2014/main" id="{50DEBD35-8FD5-4894-8DE2-AF67D50CF6CD}"/>
                  </a:ext>
                </a:extLst>
              </p:cNvPr>
              <p:cNvSpPr>
                <a:spLocks noChangeArrowheads="1"/>
              </p:cNvSpPr>
              <p:nvPr/>
            </p:nvSpPr>
            <p:spPr bwMode="auto">
              <a:xfrm rot="-8100000">
                <a:off x="1793" y="2473"/>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102" name="Oval 61">
                <a:extLst>
                  <a:ext uri="{FF2B5EF4-FFF2-40B4-BE49-F238E27FC236}">
                    <a16:creationId xmlns:a16="http://schemas.microsoft.com/office/drawing/2014/main" id="{6DA856E0-3E38-4AF0-B878-68962CCF40D4}"/>
                  </a:ext>
                </a:extLst>
              </p:cNvPr>
              <p:cNvSpPr>
                <a:spLocks noChangeArrowheads="1"/>
              </p:cNvSpPr>
              <p:nvPr/>
            </p:nvSpPr>
            <p:spPr bwMode="auto">
              <a:xfrm rot="-8100000">
                <a:off x="1719" y="2398"/>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grpSp>
        <p:grpSp>
          <p:nvGrpSpPr>
            <p:cNvPr id="37" name="Group 62">
              <a:extLst>
                <a:ext uri="{FF2B5EF4-FFF2-40B4-BE49-F238E27FC236}">
                  <a16:creationId xmlns:a16="http://schemas.microsoft.com/office/drawing/2014/main" id="{B7763D02-E79B-42C7-A3C0-22526822863D}"/>
                </a:ext>
              </a:extLst>
            </p:cNvPr>
            <p:cNvGrpSpPr>
              <a:grpSpLocks/>
            </p:cNvGrpSpPr>
            <p:nvPr/>
          </p:nvGrpSpPr>
          <p:grpSpPr bwMode="auto">
            <a:xfrm>
              <a:off x="2784" y="2224"/>
              <a:ext cx="194" cy="500"/>
              <a:chOff x="1538" y="2017"/>
              <a:chExt cx="285" cy="441"/>
            </a:xfrm>
            <a:grpFill/>
          </p:grpSpPr>
          <p:sp>
            <p:nvSpPr>
              <p:cNvPr id="97" name="Line 63">
                <a:extLst>
                  <a:ext uri="{FF2B5EF4-FFF2-40B4-BE49-F238E27FC236}">
                    <a16:creationId xmlns:a16="http://schemas.microsoft.com/office/drawing/2014/main" id="{151BBC7C-36BB-4EB5-AFE8-CE9086D71EFC}"/>
                  </a:ext>
                </a:extLst>
              </p:cNvPr>
              <p:cNvSpPr>
                <a:spLocks noChangeShapeType="1"/>
              </p:cNvSpPr>
              <p:nvPr/>
            </p:nvSpPr>
            <p:spPr bwMode="auto">
              <a:xfrm flipV="1">
                <a:off x="1538" y="2117"/>
                <a:ext cx="232" cy="341"/>
              </a:xfrm>
              <a:prstGeom prst="line">
                <a:avLst/>
              </a:prstGeom>
              <a:grpFill/>
              <a:ln w="50800">
                <a:solidFill>
                  <a:schemeClr val="tx1"/>
                </a:solidFill>
                <a:round/>
                <a:headEnd type="none" w="sm" len="sm"/>
                <a:tailEnd type="none" w="sm" len="sm"/>
              </a:ln>
            </p:spPr>
            <p:txBody>
              <a:bodyPr wrap="none" anchor="ctr"/>
              <a:lstStyle/>
              <a:p>
                <a:endParaRPr lang="en-US"/>
              </a:p>
            </p:txBody>
          </p:sp>
          <p:sp>
            <p:nvSpPr>
              <p:cNvPr id="98" name="Oval 64">
                <a:extLst>
                  <a:ext uri="{FF2B5EF4-FFF2-40B4-BE49-F238E27FC236}">
                    <a16:creationId xmlns:a16="http://schemas.microsoft.com/office/drawing/2014/main" id="{9D6B05AB-BB88-4CB2-9FAB-4E44E12A0138}"/>
                  </a:ext>
                </a:extLst>
              </p:cNvPr>
              <p:cNvSpPr>
                <a:spLocks noChangeArrowheads="1"/>
              </p:cNvSpPr>
              <p:nvPr/>
            </p:nvSpPr>
            <p:spPr bwMode="auto">
              <a:xfrm rot="-8100000">
                <a:off x="1745" y="2137"/>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99" name="Oval 65">
                <a:extLst>
                  <a:ext uri="{FF2B5EF4-FFF2-40B4-BE49-F238E27FC236}">
                    <a16:creationId xmlns:a16="http://schemas.microsoft.com/office/drawing/2014/main" id="{80E6635E-E378-40CF-B09B-D3AA5F1D23FC}"/>
                  </a:ext>
                </a:extLst>
              </p:cNvPr>
              <p:cNvSpPr>
                <a:spLocks noChangeArrowheads="1"/>
              </p:cNvSpPr>
              <p:nvPr/>
            </p:nvSpPr>
            <p:spPr bwMode="auto">
              <a:xfrm rot="-8100000">
                <a:off x="1671" y="2062"/>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grpSp>
        <p:grpSp>
          <p:nvGrpSpPr>
            <p:cNvPr id="38" name="Group 66">
              <a:extLst>
                <a:ext uri="{FF2B5EF4-FFF2-40B4-BE49-F238E27FC236}">
                  <a16:creationId xmlns:a16="http://schemas.microsoft.com/office/drawing/2014/main" id="{4FA7897B-8A94-4AE9-A4E6-08B165873541}"/>
                </a:ext>
              </a:extLst>
            </p:cNvPr>
            <p:cNvGrpSpPr>
              <a:grpSpLocks/>
            </p:cNvGrpSpPr>
            <p:nvPr/>
          </p:nvGrpSpPr>
          <p:grpSpPr bwMode="auto">
            <a:xfrm>
              <a:off x="3079" y="2332"/>
              <a:ext cx="195" cy="500"/>
              <a:chOff x="1970" y="2113"/>
              <a:chExt cx="285" cy="441"/>
            </a:xfrm>
            <a:grpFill/>
          </p:grpSpPr>
          <p:sp>
            <p:nvSpPr>
              <p:cNvPr id="94" name="Line 67">
                <a:extLst>
                  <a:ext uri="{FF2B5EF4-FFF2-40B4-BE49-F238E27FC236}">
                    <a16:creationId xmlns:a16="http://schemas.microsoft.com/office/drawing/2014/main" id="{27486EFD-75F8-4EB6-B396-BC0A17C2D0C0}"/>
                  </a:ext>
                </a:extLst>
              </p:cNvPr>
              <p:cNvSpPr>
                <a:spLocks noChangeShapeType="1"/>
              </p:cNvSpPr>
              <p:nvPr/>
            </p:nvSpPr>
            <p:spPr bwMode="auto">
              <a:xfrm flipV="1">
                <a:off x="1970" y="2213"/>
                <a:ext cx="232" cy="341"/>
              </a:xfrm>
              <a:prstGeom prst="line">
                <a:avLst/>
              </a:prstGeom>
              <a:grpFill/>
              <a:ln w="50800">
                <a:solidFill>
                  <a:schemeClr val="tx1"/>
                </a:solidFill>
                <a:round/>
                <a:headEnd type="none" w="sm" len="sm"/>
                <a:tailEnd type="none" w="sm" len="sm"/>
              </a:ln>
            </p:spPr>
            <p:txBody>
              <a:bodyPr wrap="none" anchor="ctr"/>
              <a:lstStyle/>
              <a:p>
                <a:endParaRPr lang="en-US"/>
              </a:p>
            </p:txBody>
          </p:sp>
          <p:sp>
            <p:nvSpPr>
              <p:cNvPr id="95" name="Oval 68">
                <a:extLst>
                  <a:ext uri="{FF2B5EF4-FFF2-40B4-BE49-F238E27FC236}">
                    <a16:creationId xmlns:a16="http://schemas.microsoft.com/office/drawing/2014/main" id="{2228A872-6221-4F96-A530-B50FDDB20AD3}"/>
                  </a:ext>
                </a:extLst>
              </p:cNvPr>
              <p:cNvSpPr>
                <a:spLocks noChangeArrowheads="1"/>
              </p:cNvSpPr>
              <p:nvPr/>
            </p:nvSpPr>
            <p:spPr bwMode="auto">
              <a:xfrm rot="-8100000">
                <a:off x="2177" y="2233"/>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96" name="Oval 69">
                <a:extLst>
                  <a:ext uri="{FF2B5EF4-FFF2-40B4-BE49-F238E27FC236}">
                    <a16:creationId xmlns:a16="http://schemas.microsoft.com/office/drawing/2014/main" id="{AF902EFB-616E-4B4D-82FF-77BFFA02DD26}"/>
                  </a:ext>
                </a:extLst>
              </p:cNvPr>
              <p:cNvSpPr>
                <a:spLocks noChangeArrowheads="1"/>
              </p:cNvSpPr>
              <p:nvPr/>
            </p:nvSpPr>
            <p:spPr bwMode="auto">
              <a:xfrm rot="-8100000">
                <a:off x="2103" y="2158"/>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grpSp>
        <p:grpSp>
          <p:nvGrpSpPr>
            <p:cNvPr id="39" name="Group 70">
              <a:extLst>
                <a:ext uri="{FF2B5EF4-FFF2-40B4-BE49-F238E27FC236}">
                  <a16:creationId xmlns:a16="http://schemas.microsoft.com/office/drawing/2014/main" id="{AABC4705-32D5-4943-A527-F827242F8088}"/>
                </a:ext>
              </a:extLst>
            </p:cNvPr>
            <p:cNvGrpSpPr>
              <a:grpSpLocks/>
            </p:cNvGrpSpPr>
            <p:nvPr/>
          </p:nvGrpSpPr>
          <p:grpSpPr bwMode="auto">
            <a:xfrm>
              <a:off x="3079" y="2659"/>
              <a:ext cx="195" cy="500"/>
              <a:chOff x="1970" y="2401"/>
              <a:chExt cx="285" cy="441"/>
            </a:xfrm>
            <a:grpFill/>
          </p:grpSpPr>
          <p:sp>
            <p:nvSpPr>
              <p:cNvPr id="91" name="Line 71">
                <a:extLst>
                  <a:ext uri="{FF2B5EF4-FFF2-40B4-BE49-F238E27FC236}">
                    <a16:creationId xmlns:a16="http://schemas.microsoft.com/office/drawing/2014/main" id="{6413F751-A2C9-49FF-A1E6-CB81D6C7F67A}"/>
                  </a:ext>
                </a:extLst>
              </p:cNvPr>
              <p:cNvSpPr>
                <a:spLocks noChangeShapeType="1"/>
              </p:cNvSpPr>
              <p:nvPr/>
            </p:nvSpPr>
            <p:spPr bwMode="auto">
              <a:xfrm flipV="1">
                <a:off x="1970" y="2501"/>
                <a:ext cx="232" cy="341"/>
              </a:xfrm>
              <a:prstGeom prst="line">
                <a:avLst/>
              </a:prstGeom>
              <a:grpFill/>
              <a:ln w="50800">
                <a:solidFill>
                  <a:schemeClr val="tx1"/>
                </a:solidFill>
                <a:round/>
                <a:headEnd type="none" w="sm" len="sm"/>
                <a:tailEnd type="none" w="sm" len="sm"/>
              </a:ln>
            </p:spPr>
            <p:txBody>
              <a:bodyPr wrap="none" anchor="ctr"/>
              <a:lstStyle/>
              <a:p>
                <a:endParaRPr lang="en-US"/>
              </a:p>
            </p:txBody>
          </p:sp>
          <p:sp>
            <p:nvSpPr>
              <p:cNvPr id="92" name="Oval 72">
                <a:extLst>
                  <a:ext uri="{FF2B5EF4-FFF2-40B4-BE49-F238E27FC236}">
                    <a16:creationId xmlns:a16="http://schemas.microsoft.com/office/drawing/2014/main" id="{41B4ACE5-A53B-42A5-8EEF-85518B8EB971}"/>
                  </a:ext>
                </a:extLst>
              </p:cNvPr>
              <p:cNvSpPr>
                <a:spLocks noChangeArrowheads="1"/>
              </p:cNvSpPr>
              <p:nvPr/>
            </p:nvSpPr>
            <p:spPr bwMode="auto">
              <a:xfrm rot="-8100000">
                <a:off x="2177" y="2521"/>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93" name="Oval 73">
                <a:extLst>
                  <a:ext uri="{FF2B5EF4-FFF2-40B4-BE49-F238E27FC236}">
                    <a16:creationId xmlns:a16="http://schemas.microsoft.com/office/drawing/2014/main" id="{5C8C76EB-03CD-4E68-B743-B422E6E8E958}"/>
                  </a:ext>
                </a:extLst>
              </p:cNvPr>
              <p:cNvSpPr>
                <a:spLocks noChangeArrowheads="1"/>
              </p:cNvSpPr>
              <p:nvPr/>
            </p:nvSpPr>
            <p:spPr bwMode="auto">
              <a:xfrm rot="-8100000">
                <a:off x="2103" y="2446"/>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grpSp>
        <p:grpSp>
          <p:nvGrpSpPr>
            <p:cNvPr id="40" name="Group 74">
              <a:extLst>
                <a:ext uri="{FF2B5EF4-FFF2-40B4-BE49-F238E27FC236}">
                  <a16:creationId xmlns:a16="http://schemas.microsoft.com/office/drawing/2014/main" id="{0F2FA79D-FCA9-4AD4-861B-8CA37033921E}"/>
                </a:ext>
              </a:extLst>
            </p:cNvPr>
            <p:cNvGrpSpPr>
              <a:grpSpLocks/>
            </p:cNvGrpSpPr>
            <p:nvPr/>
          </p:nvGrpSpPr>
          <p:grpSpPr bwMode="auto">
            <a:xfrm>
              <a:off x="3079" y="3366"/>
              <a:ext cx="195" cy="500"/>
              <a:chOff x="1970" y="3025"/>
              <a:chExt cx="285" cy="441"/>
            </a:xfrm>
            <a:grpFill/>
          </p:grpSpPr>
          <p:sp>
            <p:nvSpPr>
              <p:cNvPr id="88" name="Line 75">
                <a:extLst>
                  <a:ext uri="{FF2B5EF4-FFF2-40B4-BE49-F238E27FC236}">
                    <a16:creationId xmlns:a16="http://schemas.microsoft.com/office/drawing/2014/main" id="{CB59E014-118C-472D-95FA-B6382093975D}"/>
                  </a:ext>
                </a:extLst>
              </p:cNvPr>
              <p:cNvSpPr>
                <a:spLocks noChangeShapeType="1"/>
              </p:cNvSpPr>
              <p:nvPr/>
            </p:nvSpPr>
            <p:spPr bwMode="auto">
              <a:xfrm flipV="1">
                <a:off x="1970" y="3125"/>
                <a:ext cx="232" cy="341"/>
              </a:xfrm>
              <a:prstGeom prst="line">
                <a:avLst/>
              </a:prstGeom>
              <a:grpFill/>
              <a:ln w="50800">
                <a:solidFill>
                  <a:schemeClr val="tx1"/>
                </a:solidFill>
                <a:round/>
                <a:headEnd type="none" w="sm" len="sm"/>
                <a:tailEnd type="none" w="sm" len="sm"/>
              </a:ln>
            </p:spPr>
            <p:txBody>
              <a:bodyPr wrap="none" anchor="ctr"/>
              <a:lstStyle/>
              <a:p>
                <a:endParaRPr lang="en-US"/>
              </a:p>
            </p:txBody>
          </p:sp>
          <p:sp>
            <p:nvSpPr>
              <p:cNvPr id="89" name="Oval 76">
                <a:extLst>
                  <a:ext uri="{FF2B5EF4-FFF2-40B4-BE49-F238E27FC236}">
                    <a16:creationId xmlns:a16="http://schemas.microsoft.com/office/drawing/2014/main" id="{1B70874E-B78A-4C27-A60A-59965BFBF9EB}"/>
                  </a:ext>
                </a:extLst>
              </p:cNvPr>
              <p:cNvSpPr>
                <a:spLocks noChangeArrowheads="1"/>
              </p:cNvSpPr>
              <p:nvPr/>
            </p:nvSpPr>
            <p:spPr bwMode="auto">
              <a:xfrm rot="-8100000">
                <a:off x="2177" y="3145"/>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90" name="Oval 77">
                <a:extLst>
                  <a:ext uri="{FF2B5EF4-FFF2-40B4-BE49-F238E27FC236}">
                    <a16:creationId xmlns:a16="http://schemas.microsoft.com/office/drawing/2014/main" id="{CB454518-38E9-4345-BE3F-E60700794A13}"/>
                  </a:ext>
                </a:extLst>
              </p:cNvPr>
              <p:cNvSpPr>
                <a:spLocks noChangeArrowheads="1"/>
              </p:cNvSpPr>
              <p:nvPr/>
            </p:nvSpPr>
            <p:spPr bwMode="auto">
              <a:xfrm rot="-8100000">
                <a:off x="2103" y="3070"/>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grpSp>
        <p:grpSp>
          <p:nvGrpSpPr>
            <p:cNvPr id="41" name="Group 78">
              <a:extLst>
                <a:ext uri="{FF2B5EF4-FFF2-40B4-BE49-F238E27FC236}">
                  <a16:creationId xmlns:a16="http://schemas.microsoft.com/office/drawing/2014/main" id="{DB28842A-97C3-4404-8093-3B31FFB386A1}"/>
                </a:ext>
              </a:extLst>
            </p:cNvPr>
            <p:cNvGrpSpPr>
              <a:grpSpLocks/>
            </p:cNvGrpSpPr>
            <p:nvPr/>
          </p:nvGrpSpPr>
          <p:grpSpPr bwMode="auto">
            <a:xfrm>
              <a:off x="3079" y="2985"/>
              <a:ext cx="195" cy="500"/>
              <a:chOff x="1970" y="2689"/>
              <a:chExt cx="285" cy="441"/>
            </a:xfrm>
            <a:grpFill/>
          </p:grpSpPr>
          <p:sp>
            <p:nvSpPr>
              <p:cNvPr id="85" name="Line 79">
                <a:extLst>
                  <a:ext uri="{FF2B5EF4-FFF2-40B4-BE49-F238E27FC236}">
                    <a16:creationId xmlns:a16="http://schemas.microsoft.com/office/drawing/2014/main" id="{C7372B6A-9CE1-4324-B5E3-C36112E5FB04}"/>
                  </a:ext>
                </a:extLst>
              </p:cNvPr>
              <p:cNvSpPr>
                <a:spLocks noChangeShapeType="1"/>
              </p:cNvSpPr>
              <p:nvPr/>
            </p:nvSpPr>
            <p:spPr bwMode="auto">
              <a:xfrm flipV="1">
                <a:off x="1970" y="2789"/>
                <a:ext cx="232" cy="341"/>
              </a:xfrm>
              <a:prstGeom prst="line">
                <a:avLst/>
              </a:prstGeom>
              <a:grpFill/>
              <a:ln w="50800">
                <a:solidFill>
                  <a:schemeClr val="tx1"/>
                </a:solidFill>
                <a:round/>
                <a:headEnd type="none" w="sm" len="sm"/>
                <a:tailEnd type="none" w="sm" len="sm"/>
              </a:ln>
            </p:spPr>
            <p:txBody>
              <a:bodyPr wrap="none" anchor="ctr"/>
              <a:lstStyle/>
              <a:p>
                <a:endParaRPr lang="en-US"/>
              </a:p>
            </p:txBody>
          </p:sp>
          <p:sp>
            <p:nvSpPr>
              <p:cNvPr id="86" name="Oval 80">
                <a:extLst>
                  <a:ext uri="{FF2B5EF4-FFF2-40B4-BE49-F238E27FC236}">
                    <a16:creationId xmlns:a16="http://schemas.microsoft.com/office/drawing/2014/main" id="{934D84F6-46FC-44EC-A30E-F46E39D8349A}"/>
                  </a:ext>
                </a:extLst>
              </p:cNvPr>
              <p:cNvSpPr>
                <a:spLocks noChangeArrowheads="1"/>
              </p:cNvSpPr>
              <p:nvPr/>
            </p:nvSpPr>
            <p:spPr bwMode="auto">
              <a:xfrm rot="-8100000">
                <a:off x="2177" y="2809"/>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87" name="Oval 81">
                <a:extLst>
                  <a:ext uri="{FF2B5EF4-FFF2-40B4-BE49-F238E27FC236}">
                    <a16:creationId xmlns:a16="http://schemas.microsoft.com/office/drawing/2014/main" id="{412894E0-0693-462F-8D60-03EA634BE34D}"/>
                  </a:ext>
                </a:extLst>
              </p:cNvPr>
              <p:cNvSpPr>
                <a:spLocks noChangeArrowheads="1"/>
              </p:cNvSpPr>
              <p:nvPr/>
            </p:nvSpPr>
            <p:spPr bwMode="auto">
              <a:xfrm rot="-8100000">
                <a:off x="2103" y="2734"/>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grpSp>
        <p:sp>
          <p:nvSpPr>
            <p:cNvPr id="42" name="Line 82">
              <a:extLst>
                <a:ext uri="{FF2B5EF4-FFF2-40B4-BE49-F238E27FC236}">
                  <a16:creationId xmlns:a16="http://schemas.microsoft.com/office/drawing/2014/main" id="{4BE29F48-B645-4E52-AB76-18F8277948F3}"/>
                </a:ext>
              </a:extLst>
            </p:cNvPr>
            <p:cNvSpPr>
              <a:spLocks noChangeShapeType="1"/>
            </p:cNvSpPr>
            <p:nvPr/>
          </p:nvSpPr>
          <p:spPr bwMode="auto">
            <a:xfrm>
              <a:off x="2521" y="392"/>
              <a:ext cx="0" cy="720"/>
            </a:xfrm>
            <a:prstGeom prst="line">
              <a:avLst/>
            </a:prstGeom>
            <a:grpFill/>
            <a:ln w="9525">
              <a:solidFill>
                <a:schemeClr val="tx1"/>
              </a:solidFill>
              <a:round/>
              <a:headEnd/>
              <a:tailEnd type="triangle" w="med" len="med"/>
            </a:ln>
          </p:spPr>
          <p:txBody>
            <a:bodyPr wrap="none" anchor="ctr"/>
            <a:lstStyle/>
            <a:p>
              <a:endParaRPr lang="en-US"/>
            </a:p>
          </p:txBody>
        </p:sp>
        <p:sp>
          <p:nvSpPr>
            <p:cNvPr id="43" name="Text Box 83">
              <a:extLst>
                <a:ext uri="{FF2B5EF4-FFF2-40B4-BE49-F238E27FC236}">
                  <a16:creationId xmlns:a16="http://schemas.microsoft.com/office/drawing/2014/main" id="{089989B8-43F6-4C72-B11A-84E5794C73CE}"/>
                </a:ext>
              </a:extLst>
            </p:cNvPr>
            <p:cNvSpPr txBox="1">
              <a:spLocks noChangeArrowheads="1"/>
            </p:cNvSpPr>
            <p:nvPr/>
          </p:nvSpPr>
          <p:spPr bwMode="auto">
            <a:xfrm>
              <a:off x="2600" y="739"/>
              <a:ext cx="245"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g</a:t>
              </a:r>
            </a:p>
          </p:txBody>
        </p:sp>
        <p:grpSp>
          <p:nvGrpSpPr>
            <p:cNvPr id="44" name="Group 84">
              <a:extLst>
                <a:ext uri="{FF2B5EF4-FFF2-40B4-BE49-F238E27FC236}">
                  <a16:creationId xmlns:a16="http://schemas.microsoft.com/office/drawing/2014/main" id="{99B38D64-66DB-4737-AE27-15602190FC49}"/>
                </a:ext>
              </a:extLst>
            </p:cNvPr>
            <p:cNvGrpSpPr>
              <a:grpSpLocks/>
            </p:cNvGrpSpPr>
            <p:nvPr/>
          </p:nvGrpSpPr>
          <p:grpSpPr bwMode="auto">
            <a:xfrm rot="939529">
              <a:off x="230" y="917"/>
              <a:ext cx="2016" cy="768"/>
              <a:chOff x="288" y="1488"/>
              <a:chExt cx="2016" cy="480"/>
            </a:xfrm>
            <a:grpFill/>
          </p:grpSpPr>
          <p:sp>
            <p:nvSpPr>
              <p:cNvPr id="68" name="Rectangle 85">
                <a:extLst>
                  <a:ext uri="{FF2B5EF4-FFF2-40B4-BE49-F238E27FC236}">
                    <a16:creationId xmlns:a16="http://schemas.microsoft.com/office/drawing/2014/main" id="{EA742D23-EAE2-42B0-9B68-F08808AAC12D}"/>
                  </a:ext>
                </a:extLst>
              </p:cNvPr>
              <p:cNvSpPr>
                <a:spLocks noChangeArrowheads="1"/>
              </p:cNvSpPr>
              <p:nvPr/>
            </p:nvSpPr>
            <p:spPr bwMode="auto">
              <a:xfrm>
                <a:off x="288" y="1488"/>
                <a:ext cx="2016" cy="480"/>
              </a:xfrm>
              <a:prstGeom prst="rect">
                <a:avLst/>
              </a:prstGeom>
              <a:grpFill/>
              <a:ln w="9525">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69" name="Line 86">
                <a:extLst>
                  <a:ext uri="{FF2B5EF4-FFF2-40B4-BE49-F238E27FC236}">
                    <a16:creationId xmlns:a16="http://schemas.microsoft.com/office/drawing/2014/main" id="{6B76D24E-8DAE-42AC-AD9D-9C45A485FFEC}"/>
                  </a:ext>
                </a:extLst>
              </p:cNvPr>
              <p:cNvSpPr>
                <a:spLocks noChangeShapeType="1"/>
              </p:cNvSpPr>
              <p:nvPr/>
            </p:nvSpPr>
            <p:spPr bwMode="auto">
              <a:xfrm>
                <a:off x="288" y="1584"/>
                <a:ext cx="2016" cy="0"/>
              </a:xfrm>
              <a:prstGeom prst="line">
                <a:avLst/>
              </a:prstGeom>
              <a:grpFill/>
              <a:ln w="9525">
                <a:solidFill>
                  <a:schemeClr val="tx1"/>
                </a:solidFill>
                <a:round/>
                <a:headEnd/>
                <a:tailEnd/>
              </a:ln>
            </p:spPr>
            <p:txBody>
              <a:bodyPr wrap="none" anchor="ctr"/>
              <a:lstStyle/>
              <a:p>
                <a:endParaRPr lang="en-US"/>
              </a:p>
            </p:txBody>
          </p:sp>
          <p:sp>
            <p:nvSpPr>
              <p:cNvPr id="70" name="Line 87">
                <a:extLst>
                  <a:ext uri="{FF2B5EF4-FFF2-40B4-BE49-F238E27FC236}">
                    <a16:creationId xmlns:a16="http://schemas.microsoft.com/office/drawing/2014/main" id="{AF047351-28DA-49B4-95C9-FB91881805F0}"/>
                  </a:ext>
                </a:extLst>
              </p:cNvPr>
              <p:cNvSpPr>
                <a:spLocks noChangeShapeType="1"/>
              </p:cNvSpPr>
              <p:nvPr/>
            </p:nvSpPr>
            <p:spPr bwMode="auto">
              <a:xfrm>
                <a:off x="288" y="1728"/>
                <a:ext cx="2016" cy="0"/>
              </a:xfrm>
              <a:prstGeom prst="line">
                <a:avLst/>
              </a:prstGeom>
              <a:grpFill/>
              <a:ln w="9525">
                <a:solidFill>
                  <a:schemeClr val="tx1"/>
                </a:solidFill>
                <a:round/>
                <a:headEnd/>
                <a:tailEnd/>
              </a:ln>
            </p:spPr>
            <p:txBody>
              <a:bodyPr wrap="none" anchor="ctr"/>
              <a:lstStyle/>
              <a:p>
                <a:endParaRPr lang="en-US"/>
              </a:p>
            </p:txBody>
          </p:sp>
          <p:sp>
            <p:nvSpPr>
              <p:cNvPr id="71" name="Line 88">
                <a:extLst>
                  <a:ext uri="{FF2B5EF4-FFF2-40B4-BE49-F238E27FC236}">
                    <a16:creationId xmlns:a16="http://schemas.microsoft.com/office/drawing/2014/main" id="{054D56D4-4FCA-47FD-B0A7-7B642C4E0F9B}"/>
                  </a:ext>
                </a:extLst>
              </p:cNvPr>
              <p:cNvSpPr>
                <a:spLocks noChangeShapeType="1"/>
              </p:cNvSpPr>
              <p:nvPr/>
            </p:nvSpPr>
            <p:spPr bwMode="auto">
              <a:xfrm>
                <a:off x="288" y="1824"/>
                <a:ext cx="2016" cy="0"/>
              </a:xfrm>
              <a:prstGeom prst="line">
                <a:avLst/>
              </a:prstGeom>
              <a:grpFill/>
              <a:ln w="9525">
                <a:solidFill>
                  <a:schemeClr val="tx1"/>
                </a:solidFill>
                <a:round/>
                <a:headEnd/>
                <a:tailEnd/>
              </a:ln>
            </p:spPr>
            <p:txBody>
              <a:bodyPr wrap="none" anchor="ctr"/>
              <a:lstStyle/>
              <a:p>
                <a:endParaRPr lang="en-US"/>
              </a:p>
            </p:txBody>
          </p:sp>
          <p:sp>
            <p:nvSpPr>
              <p:cNvPr id="72" name="Line 89">
                <a:extLst>
                  <a:ext uri="{FF2B5EF4-FFF2-40B4-BE49-F238E27FC236}">
                    <a16:creationId xmlns:a16="http://schemas.microsoft.com/office/drawing/2014/main" id="{EB645D62-C407-4346-86CB-1C1453DE6D39}"/>
                  </a:ext>
                </a:extLst>
              </p:cNvPr>
              <p:cNvSpPr>
                <a:spLocks noChangeShapeType="1"/>
              </p:cNvSpPr>
              <p:nvPr/>
            </p:nvSpPr>
            <p:spPr bwMode="auto">
              <a:xfrm>
                <a:off x="288" y="1920"/>
                <a:ext cx="2016" cy="0"/>
              </a:xfrm>
              <a:prstGeom prst="line">
                <a:avLst/>
              </a:prstGeom>
              <a:grpFill/>
              <a:ln w="9525">
                <a:solidFill>
                  <a:schemeClr val="tx1"/>
                </a:solidFill>
                <a:round/>
                <a:headEnd/>
                <a:tailEnd/>
              </a:ln>
            </p:spPr>
            <p:txBody>
              <a:bodyPr wrap="none" anchor="ctr"/>
              <a:lstStyle/>
              <a:p>
                <a:endParaRPr lang="en-US"/>
              </a:p>
            </p:txBody>
          </p:sp>
          <p:sp>
            <p:nvSpPr>
              <p:cNvPr id="73" name="Line 90">
                <a:extLst>
                  <a:ext uri="{FF2B5EF4-FFF2-40B4-BE49-F238E27FC236}">
                    <a16:creationId xmlns:a16="http://schemas.microsoft.com/office/drawing/2014/main" id="{292AFF2C-9FC2-4465-9158-4B9D0BF6F9BE}"/>
                  </a:ext>
                </a:extLst>
              </p:cNvPr>
              <p:cNvSpPr>
                <a:spLocks noChangeShapeType="1"/>
              </p:cNvSpPr>
              <p:nvPr/>
            </p:nvSpPr>
            <p:spPr bwMode="auto">
              <a:xfrm>
                <a:off x="288" y="1680"/>
                <a:ext cx="2016" cy="0"/>
              </a:xfrm>
              <a:prstGeom prst="line">
                <a:avLst/>
              </a:prstGeom>
              <a:grpFill/>
              <a:ln w="9525">
                <a:solidFill>
                  <a:schemeClr val="tx1"/>
                </a:solidFill>
                <a:round/>
                <a:headEnd/>
                <a:tailEnd/>
              </a:ln>
            </p:spPr>
            <p:txBody>
              <a:bodyPr wrap="none" anchor="ctr"/>
              <a:lstStyle/>
              <a:p>
                <a:endParaRPr lang="en-US"/>
              </a:p>
            </p:txBody>
          </p:sp>
          <p:sp>
            <p:nvSpPr>
              <p:cNvPr id="74" name="Line 91">
                <a:extLst>
                  <a:ext uri="{FF2B5EF4-FFF2-40B4-BE49-F238E27FC236}">
                    <a16:creationId xmlns:a16="http://schemas.microsoft.com/office/drawing/2014/main" id="{8F3EC1A5-01CF-4011-A937-6821B6FEF490}"/>
                  </a:ext>
                </a:extLst>
              </p:cNvPr>
              <p:cNvSpPr>
                <a:spLocks noChangeShapeType="1"/>
              </p:cNvSpPr>
              <p:nvPr/>
            </p:nvSpPr>
            <p:spPr bwMode="auto">
              <a:xfrm>
                <a:off x="1968" y="1488"/>
                <a:ext cx="0" cy="480"/>
              </a:xfrm>
              <a:prstGeom prst="line">
                <a:avLst/>
              </a:prstGeom>
              <a:grpFill/>
              <a:ln w="9525">
                <a:solidFill>
                  <a:schemeClr val="tx1"/>
                </a:solidFill>
                <a:round/>
                <a:headEnd/>
                <a:tailEnd/>
              </a:ln>
            </p:spPr>
            <p:txBody>
              <a:bodyPr wrap="none" anchor="ctr"/>
              <a:lstStyle/>
              <a:p>
                <a:endParaRPr lang="en-US"/>
              </a:p>
            </p:txBody>
          </p:sp>
          <p:sp>
            <p:nvSpPr>
              <p:cNvPr id="75" name="Line 92">
                <a:extLst>
                  <a:ext uri="{FF2B5EF4-FFF2-40B4-BE49-F238E27FC236}">
                    <a16:creationId xmlns:a16="http://schemas.microsoft.com/office/drawing/2014/main" id="{5B5FB81A-0A8B-4BCE-B0C5-3E57B7E941CB}"/>
                  </a:ext>
                </a:extLst>
              </p:cNvPr>
              <p:cNvSpPr>
                <a:spLocks noChangeShapeType="1"/>
              </p:cNvSpPr>
              <p:nvPr/>
            </p:nvSpPr>
            <p:spPr bwMode="auto">
              <a:xfrm>
                <a:off x="1824" y="1488"/>
                <a:ext cx="0" cy="480"/>
              </a:xfrm>
              <a:prstGeom prst="line">
                <a:avLst/>
              </a:prstGeom>
              <a:grpFill/>
              <a:ln w="9525">
                <a:solidFill>
                  <a:schemeClr val="tx1"/>
                </a:solidFill>
                <a:round/>
                <a:headEnd/>
                <a:tailEnd/>
              </a:ln>
            </p:spPr>
            <p:txBody>
              <a:bodyPr wrap="none" anchor="ctr"/>
              <a:lstStyle/>
              <a:p>
                <a:endParaRPr lang="en-US"/>
              </a:p>
            </p:txBody>
          </p:sp>
          <p:sp>
            <p:nvSpPr>
              <p:cNvPr id="76" name="Line 93">
                <a:extLst>
                  <a:ext uri="{FF2B5EF4-FFF2-40B4-BE49-F238E27FC236}">
                    <a16:creationId xmlns:a16="http://schemas.microsoft.com/office/drawing/2014/main" id="{8C3322E5-FBA2-40DF-BFD4-CA20973D31A9}"/>
                  </a:ext>
                </a:extLst>
              </p:cNvPr>
              <p:cNvSpPr>
                <a:spLocks noChangeShapeType="1"/>
              </p:cNvSpPr>
              <p:nvPr/>
            </p:nvSpPr>
            <p:spPr bwMode="auto">
              <a:xfrm>
                <a:off x="1680" y="1488"/>
                <a:ext cx="0" cy="480"/>
              </a:xfrm>
              <a:prstGeom prst="line">
                <a:avLst/>
              </a:prstGeom>
              <a:grpFill/>
              <a:ln w="9525">
                <a:solidFill>
                  <a:schemeClr val="tx1"/>
                </a:solidFill>
                <a:round/>
                <a:headEnd/>
                <a:tailEnd/>
              </a:ln>
            </p:spPr>
            <p:txBody>
              <a:bodyPr wrap="none" anchor="ctr"/>
              <a:lstStyle/>
              <a:p>
                <a:endParaRPr lang="en-US"/>
              </a:p>
            </p:txBody>
          </p:sp>
          <p:sp>
            <p:nvSpPr>
              <p:cNvPr id="77" name="Line 94">
                <a:extLst>
                  <a:ext uri="{FF2B5EF4-FFF2-40B4-BE49-F238E27FC236}">
                    <a16:creationId xmlns:a16="http://schemas.microsoft.com/office/drawing/2014/main" id="{0F58B65B-4E6A-4A39-B60F-A3E689E88C56}"/>
                  </a:ext>
                </a:extLst>
              </p:cNvPr>
              <p:cNvSpPr>
                <a:spLocks noChangeShapeType="1"/>
              </p:cNvSpPr>
              <p:nvPr/>
            </p:nvSpPr>
            <p:spPr bwMode="auto">
              <a:xfrm>
                <a:off x="2112" y="1488"/>
                <a:ext cx="0" cy="480"/>
              </a:xfrm>
              <a:prstGeom prst="line">
                <a:avLst/>
              </a:prstGeom>
              <a:grpFill/>
              <a:ln w="9525">
                <a:solidFill>
                  <a:schemeClr val="tx1"/>
                </a:solidFill>
                <a:round/>
                <a:headEnd/>
                <a:tailEnd/>
              </a:ln>
            </p:spPr>
            <p:txBody>
              <a:bodyPr wrap="none" anchor="ctr"/>
              <a:lstStyle/>
              <a:p>
                <a:endParaRPr lang="en-US"/>
              </a:p>
            </p:txBody>
          </p:sp>
          <p:sp>
            <p:nvSpPr>
              <p:cNvPr id="78" name="Line 95">
                <a:extLst>
                  <a:ext uri="{FF2B5EF4-FFF2-40B4-BE49-F238E27FC236}">
                    <a16:creationId xmlns:a16="http://schemas.microsoft.com/office/drawing/2014/main" id="{339414A9-0F28-45AA-A62C-6201F4AAB55E}"/>
                  </a:ext>
                </a:extLst>
              </p:cNvPr>
              <p:cNvSpPr>
                <a:spLocks noChangeShapeType="1"/>
              </p:cNvSpPr>
              <p:nvPr/>
            </p:nvSpPr>
            <p:spPr bwMode="auto">
              <a:xfrm>
                <a:off x="864" y="1488"/>
                <a:ext cx="0" cy="480"/>
              </a:xfrm>
              <a:prstGeom prst="line">
                <a:avLst/>
              </a:prstGeom>
              <a:grpFill/>
              <a:ln w="9525">
                <a:solidFill>
                  <a:schemeClr val="tx1"/>
                </a:solidFill>
                <a:round/>
                <a:headEnd/>
                <a:tailEnd/>
              </a:ln>
            </p:spPr>
            <p:txBody>
              <a:bodyPr wrap="none" anchor="ctr"/>
              <a:lstStyle/>
              <a:p>
                <a:endParaRPr lang="en-US"/>
              </a:p>
            </p:txBody>
          </p:sp>
          <p:sp>
            <p:nvSpPr>
              <p:cNvPr id="79" name="Line 96">
                <a:extLst>
                  <a:ext uri="{FF2B5EF4-FFF2-40B4-BE49-F238E27FC236}">
                    <a16:creationId xmlns:a16="http://schemas.microsoft.com/office/drawing/2014/main" id="{6B7F78E4-0A87-473F-8E71-9E45DA6826CF}"/>
                  </a:ext>
                </a:extLst>
              </p:cNvPr>
              <p:cNvSpPr>
                <a:spLocks noChangeShapeType="1"/>
              </p:cNvSpPr>
              <p:nvPr/>
            </p:nvSpPr>
            <p:spPr bwMode="auto">
              <a:xfrm>
                <a:off x="1104" y="1488"/>
                <a:ext cx="0" cy="480"/>
              </a:xfrm>
              <a:prstGeom prst="line">
                <a:avLst/>
              </a:prstGeom>
              <a:grpFill/>
              <a:ln w="9525">
                <a:solidFill>
                  <a:schemeClr val="tx1"/>
                </a:solidFill>
                <a:round/>
                <a:headEnd/>
                <a:tailEnd/>
              </a:ln>
            </p:spPr>
            <p:txBody>
              <a:bodyPr wrap="none" anchor="ctr"/>
              <a:lstStyle/>
              <a:p>
                <a:endParaRPr lang="en-US"/>
              </a:p>
            </p:txBody>
          </p:sp>
          <p:sp>
            <p:nvSpPr>
              <p:cNvPr id="80" name="Line 97">
                <a:extLst>
                  <a:ext uri="{FF2B5EF4-FFF2-40B4-BE49-F238E27FC236}">
                    <a16:creationId xmlns:a16="http://schemas.microsoft.com/office/drawing/2014/main" id="{D47D9590-881F-4679-B415-E0D220756250}"/>
                  </a:ext>
                </a:extLst>
              </p:cNvPr>
              <p:cNvSpPr>
                <a:spLocks noChangeShapeType="1"/>
              </p:cNvSpPr>
              <p:nvPr/>
            </p:nvSpPr>
            <p:spPr bwMode="auto">
              <a:xfrm>
                <a:off x="1296" y="1488"/>
                <a:ext cx="0" cy="480"/>
              </a:xfrm>
              <a:prstGeom prst="line">
                <a:avLst/>
              </a:prstGeom>
              <a:grpFill/>
              <a:ln w="9525">
                <a:solidFill>
                  <a:schemeClr val="tx1"/>
                </a:solidFill>
                <a:round/>
                <a:headEnd/>
                <a:tailEnd/>
              </a:ln>
            </p:spPr>
            <p:txBody>
              <a:bodyPr wrap="none" anchor="ctr"/>
              <a:lstStyle/>
              <a:p>
                <a:endParaRPr lang="en-US"/>
              </a:p>
            </p:txBody>
          </p:sp>
          <p:sp>
            <p:nvSpPr>
              <p:cNvPr id="81" name="Line 98">
                <a:extLst>
                  <a:ext uri="{FF2B5EF4-FFF2-40B4-BE49-F238E27FC236}">
                    <a16:creationId xmlns:a16="http://schemas.microsoft.com/office/drawing/2014/main" id="{E38FD274-2528-46C8-9A81-9565044D9FF7}"/>
                  </a:ext>
                </a:extLst>
              </p:cNvPr>
              <p:cNvSpPr>
                <a:spLocks noChangeShapeType="1"/>
              </p:cNvSpPr>
              <p:nvPr/>
            </p:nvSpPr>
            <p:spPr bwMode="auto">
              <a:xfrm>
                <a:off x="1488" y="1488"/>
                <a:ext cx="0" cy="480"/>
              </a:xfrm>
              <a:prstGeom prst="line">
                <a:avLst/>
              </a:prstGeom>
              <a:grpFill/>
              <a:ln w="9525">
                <a:solidFill>
                  <a:schemeClr val="tx1"/>
                </a:solidFill>
                <a:round/>
                <a:headEnd/>
                <a:tailEnd/>
              </a:ln>
            </p:spPr>
            <p:txBody>
              <a:bodyPr wrap="none" anchor="ctr"/>
              <a:lstStyle/>
              <a:p>
                <a:endParaRPr lang="en-US"/>
              </a:p>
            </p:txBody>
          </p:sp>
          <p:sp>
            <p:nvSpPr>
              <p:cNvPr id="82" name="Line 99">
                <a:extLst>
                  <a:ext uri="{FF2B5EF4-FFF2-40B4-BE49-F238E27FC236}">
                    <a16:creationId xmlns:a16="http://schemas.microsoft.com/office/drawing/2014/main" id="{73A5A669-900D-4EBB-BD10-16D018A353E8}"/>
                  </a:ext>
                </a:extLst>
              </p:cNvPr>
              <p:cNvSpPr>
                <a:spLocks noChangeShapeType="1"/>
              </p:cNvSpPr>
              <p:nvPr/>
            </p:nvSpPr>
            <p:spPr bwMode="auto">
              <a:xfrm>
                <a:off x="528" y="1488"/>
                <a:ext cx="0" cy="480"/>
              </a:xfrm>
              <a:prstGeom prst="line">
                <a:avLst/>
              </a:prstGeom>
              <a:grpFill/>
              <a:ln w="9525">
                <a:solidFill>
                  <a:schemeClr val="tx1"/>
                </a:solidFill>
                <a:round/>
                <a:headEnd/>
                <a:tailEnd/>
              </a:ln>
            </p:spPr>
            <p:txBody>
              <a:bodyPr wrap="none" anchor="ctr"/>
              <a:lstStyle/>
              <a:p>
                <a:endParaRPr lang="en-US"/>
              </a:p>
            </p:txBody>
          </p:sp>
          <p:sp>
            <p:nvSpPr>
              <p:cNvPr id="83" name="Line 100">
                <a:extLst>
                  <a:ext uri="{FF2B5EF4-FFF2-40B4-BE49-F238E27FC236}">
                    <a16:creationId xmlns:a16="http://schemas.microsoft.com/office/drawing/2014/main" id="{366ED3DB-7A64-40D2-AA65-D7E701EDB884}"/>
                  </a:ext>
                </a:extLst>
              </p:cNvPr>
              <p:cNvSpPr>
                <a:spLocks noChangeShapeType="1"/>
              </p:cNvSpPr>
              <p:nvPr/>
            </p:nvSpPr>
            <p:spPr bwMode="auto">
              <a:xfrm>
                <a:off x="720" y="1488"/>
                <a:ext cx="0" cy="480"/>
              </a:xfrm>
              <a:prstGeom prst="line">
                <a:avLst/>
              </a:prstGeom>
              <a:grpFill/>
              <a:ln w="9525">
                <a:solidFill>
                  <a:schemeClr val="tx1"/>
                </a:solidFill>
                <a:round/>
                <a:headEnd/>
                <a:tailEnd/>
              </a:ln>
            </p:spPr>
            <p:txBody>
              <a:bodyPr wrap="none" anchor="ctr"/>
              <a:lstStyle/>
              <a:p>
                <a:endParaRPr lang="en-US"/>
              </a:p>
            </p:txBody>
          </p:sp>
          <p:sp>
            <p:nvSpPr>
              <p:cNvPr id="84" name="Line 101">
                <a:extLst>
                  <a:ext uri="{FF2B5EF4-FFF2-40B4-BE49-F238E27FC236}">
                    <a16:creationId xmlns:a16="http://schemas.microsoft.com/office/drawing/2014/main" id="{5C0F6EF6-D33B-470D-A51E-D63453C50935}"/>
                  </a:ext>
                </a:extLst>
              </p:cNvPr>
              <p:cNvSpPr>
                <a:spLocks noChangeShapeType="1"/>
              </p:cNvSpPr>
              <p:nvPr/>
            </p:nvSpPr>
            <p:spPr bwMode="auto">
              <a:xfrm>
                <a:off x="384" y="1488"/>
                <a:ext cx="0" cy="480"/>
              </a:xfrm>
              <a:prstGeom prst="line">
                <a:avLst/>
              </a:prstGeom>
              <a:grpFill/>
              <a:ln w="9525">
                <a:solidFill>
                  <a:schemeClr val="tx1"/>
                </a:solidFill>
                <a:round/>
                <a:headEnd/>
                <a:tailEnd/>
              </a:ln>
            </p:spPr>
            <p:txBody>
              <a:bodyPr wrap="none" anchor="ctr"/>
              <a:lstStyle/>
              <a:p>
                <a:endParaRPr lang="en-US"/>
              </a:p>
            </p:txBody>
          </p:sp>
        </p:grpSp>
        <p:sp>
          <p:nvSpPr>
            <p:cNvPr id="45" name="Line 102">
              <a:extLst>
                <a:ext uri="{FF2B5EF4-FFF2-40B4-BE49-F238E27FC236}">
                  <a16:creationId xmlns:a16="http://schemas.microsoft.com/office/drawing/2014/main" id="{10F46E79-22B1-43E9-8083-3A51031ED3A8}"/>
                </a:ext>
              </a:extLst>
            </p:cNvPr>
            <p:cNvSpPr>
              <a:spLocks noChangeShapeType="1"/>
            </p:cNvSpPr>
            <p:nvPr/>
          </p:nvSpPr>
          <p:spPr bwMode="auto">
            <a:xfrm>
              <a:off x="1872" y="1536"/>
              <a:ext cx="655" cy="162"/>
            </a:xfrm>
            <a:prstGeom prst="line">
              <a:avLst/>
            </a:prstGeom>
            <a:grpFill/>
            <a:ln w="50800">
              <a:solidFill>
                <a:schemeClr val="tx1"/>
              </a:solidFill>
              <a:round/>
              <a:headEnd type="none" w="sm" len="sm"/>
              <a:tailEnd type="stealth" w="med" len="lg"/>
            </a:ln>
          </p:spPr>
          <p:txBody>
            <a:bodyPr wrap="none" anchor="ctr"/>
            <a:lstStyle/>
            <a:p>
              <a:endParaRPr lang="en-US"/>
            </a:p>
          </p:txBody>
        </p:sp>
        <p:sp>
          <p:nvSpPr>
            <p:cNvPr id="46" name="Line 103">
              <a:extLst>
                <a:ext uri="{FF2B5EF4-FFF2-40B4-BE49-F238E27FC236}">
                  <a16:creationId xmlns:a16="http://schemas.microsoft.com/office/drawing/2014/main" id="{901AA8BC-D5E7-4AF9-A419-EB6BCCBB703E}"/>
                </a:ext>
              </a:extLst>
            </p:cNvPr>
            <p:cNvSpPr>
              <a:spLocks noChangeShapeType="1"/>
            </p:cNvSpPr>
            <p:nvPr/>
          </p:nvSpPr>
          <p:spPr bwMode="auto">
            <a:xfrm>
              <a:off x="1872" y="1728"/>
              <a:ext cx="655" cy="162"/>
            </a:xfrm>
            <a:prstGeom prst="line">
              <a:avLst/>
            </a:prstGeom>
            <a:grpFill/>
            <a:ln w="50800">
              <a:solidFill>
                <a:schemeClr val="tx1"/>
              </a:solidFill>
              <a:round/>
              <a:headEnd type="none" w="sm" len="sm"/>
              <a:tailEnd type="stealth" w="med" len="lg"/>
            </a:ln>
          </p:spPr>
          <p:txBody>
            <a:bodyPr wrap="none" anchor="ctr"/>
            <a:lstStyle/>
            <a:p>
              <a:endParaRPr lang="en-US"/>
            </a:p>
          </p:txBody>
        </p:sp>
        <p:grpSp>
          <p:nvGrpSpPr>
            <p:cNvPr id="47" name="Group 104">
              <a:extLst>
                <a:ext uri="{FF2B5EF4-FFF2-40B4-BE49-F238E27FC236}">
                  <a16:creationId xmlns:a16="http://schemas.microsoft.com/office/drawing/2014/main" id="{57DE2701-D6BB-48EC-A2D0-D054E4AB7FA1}"/>
                </a:ext>
              </a:extLst>
            </p:cNvPr>
            <p:cNvGrpSpPr>
              <a:grpSpLocks/>
            </p:cNvGrpSpPr>
            <p:nvPr/>
          </p:nvGrpSpPr>
          <p:grpSpPr bwMode="auto">
            <a:xfrm rot="1010829">
              <a:off x="312" y="1877"/>
              <a:ext cx="677" cy="804"/>
              <a:chOff x="3864" y="485"/>
              <a:chExt cx="677" cy="804"/>
            </a:xfrm>
            <a:grpFill/>
          </p:grpSpPr>
          <p:sp>
            <p:nvSpPr>
              <p:cNvPr id="64" name="Line 105">
                <a:extLst>
                  <a:ext uri="{FF2B5EF4-FFF2-40B4-BE49-F238E27FC236}">
                    <a16:creationId xmlns:a16="http://schemas.microsoft.com/office/drawing/2014/main" id="{306371E6-1FDE-4EBB-A0A7-12D44AA99931}"/>
                  </a:ext>
                </a:extLst>
              </p:cNvPr>
              <p:cNvSpPr>
                <a:spLocks noChangeShapeType="1"/>
              </p:cNvSpPr>
              <p:nvPr/>
            </p:nvSpPr>
            <p:spPr bwMode="auto">
              <a:xfrm>
                <a:off x="3864" y="570"/>
                <a:ext cx="0" cy="598"/>
              </a:xfrm>
              <a:prstGeom prst="line">
                <a:avLst/>
              </a:prstGeom>
              <a:grpFill/>
              <a:ln w="12700">
                <a:solidFill>
                  <a:schemeClr val="tx1"/>
                </a:solidFill>
                <a:round/>
                <a:headEnd type="none" w="sm" len="sm"/>
                <a:tailEnd type="stealth" w="med" len="med"/>
              </a:ln>
            </p:spPr>
            <p:txBody>
              <a:bodyPr wrap="none" anchor="ctr"/>
              <a:lstStyle/>
              <a:p>
                <a:endParaRPr lang="en-US"/>
              </a:p>
            </p:txBody>
          </p:sp>
          <p:sp>
            <p:nvSpPr>
              <p:cNvPr id="65" name="Rectangle 106">
                <a:extLst>
                  <a:ext uri="{FF2B5EF4-FFF2-40B4-BE49-F238E27FC236}">
                    <a16:creationId xmlns:a16="http://schemas.microsoft.com/office/drawing/2014/main" id="{58681339-89EE-4968-B63E-50B47AAD9065}"/>
                  </a:ext>
                </a:extLst>
              </p:cNvPr>
              <p:cNvSpPr>
                <a:spLocks noChangeArrowheads="1"/>
              </p:cNvSpPr>
              <p:nvPr/>
            </p:nvSpPr>
            <p:spPr bwMode="auto">
              <a:xfrm>
                <a:off x="3959" y="855"/>
                <a:ext cx="233" cy="43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z</a:t>
                </a:r>
              </a:p>
            </p:txBody>
          </p:sp>
          <p:sp>
            <p:nvSpPr>
              <p:cNvPr id="66" name="Line 107">
                <a:extLst>
                  <a:ext uri="{FF2B5EF4-FFF2-40B4-BE49-F238E27FC236}">
                    <a16:creationId xmlns:a16="http://schemas.microsoft.com/office/drawing/2014/main" id="{CA550039-16F3-4FC4-BC56-D666F5FB8910}"/>
                  </a:ext>
                </a:extLst>
              </p:cNvPr>
              <p:cNvSpPr>
                <a:spLocks noChangeShapeType="1"/>
              </p:cNvSpPr>
              <p:nvPr/>
            </p:nvSpPr>
            <p:spPr bwMode="auto">
              <a:xfrm>
                <a:off x="3864" y="570"/>
                <a:ext cx="459" cy="0"/>
              </a:xfrm>
              <a:prstGeom prst="line">
                <a:avLst/>
              </a:prstGeom>
              <a:grpFill/>
              <a:ln w="12700">
                <a:solidFill>
                  <a:schemeClr val="tx1"/>
                </a:solidFill>
                <a:round/>
                <a:headEnd type="none" w="sm" len="sm"/>
                <a:tailEnd type="stealth" w="med" len="med"/>
              </a:ln>
            </p:spPr>
            <p:txBody>
              <a:bodyPr wrap="none" anchor="ctr"/>
              <a:lstStyle/>
              <a:p>
                <a:endParaRPr lang="en-US"/>
              </a:p>
            </p:txBody>
          </p:sp>
          <p:sp>
            <p:nvSpPr>
              <p:cNvPr id="67" name="Rectangle 108">
                <a:extLst>
                  <a:ext uri="{FF2B5EF4-FFF2-40B4-BE49-F238E27FC236}">
                    <a16:creationId xmlns:a16="http://schemas.microsoft.com/office/drawing/2014/main" id="{8B874F26-50F3-4049-A9F5-CB5B56F3BC27}"/>
                  </a:ext>
                </a:extLst>
              </p:cNvPr>
              <p:cNvSpPr>
                <a:spLocks noChangeArrowheads="1"/>
              </p:cNvSpPr>
              <p:nvPr/>
            </p:nvSpPr>
            <p:spPr bwMode="auto">
              <a:xfrm>
                <a:off x="4296" y="485"/>
                <a:ext cx="245"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x</a:t>
                </a:r>
              </a:p>
            </p:txBody>
          </p:sp>
        </p:grpSp>
        <p:sp>
          <p:nvSpPr>
            <p:cNvPr id="48" name="Line 109">
              <a:extLst>
                <a:ext uri="{FF2B5EF4-FFF2-40B4-BE49-F238E27FC236}">
                  <a16:creationId xmlns:a16="http://schemas.microsoft.com/office/drawing/2014/main" id="{3FD966DD-2F06-4508-AEA2-CF66FC927936}"/>
                </a:ext>
              </a:extLst>
            </p:cNvPr>
            <p:cNvSpPr>
              <a:spLocks noChangeShapeType="1"/>
            </p:cNvSpPr>
            <p:nvPr/>
          </p:nvSpPr>
          <p:spPr bwMode="auto">
            <a:xfrm flipH="1">
              <a:off x="1200" y="1968"/>
              <a:ext cx="768" cy="0"/>
            </a:xfrm>
            <a:prstGeom prst="line">
              <a:avLst/>
            </a:prstGeom>
            <a:grpFill/>
            <a:ln w="9525">
              <a:solidFill>
                <a:schemeClr val="tx1"/>
              </a:solidFill>
              <a:round/>
              <a:headEnd/>
              <a:tailEnd/>
            </a:ln>
          </p:spPr>
          <p:txBody>
            <a:bodyPr wrap="none" anchor="ctr"/>
            <a:lstStyle/>
            <a:p>
              <a:endParaRPr lang="en-US"/>
            </a:p>
          </p:txBody>
        </p:sp>
        <p:sp>
          <p:nvSpPr>
            <p:cNvPr id="49" name="Freeform 110">
              <a:extLst>
                <a:ext uri="{FF2B5EF4-FFF2-40B4-BE49-F238E27FC236}">
                  <a16:creationId xmlns:a16="http://schemas.microsoft.com/office/drawing/2014/main" id="{82E2ACE3-E505-4C13-A3D1-D690E90F86B0}"/>
                </a:ext>
              </a:extLst>
            </p:cNvPr>
            <p:cNvSpPr>
              <a:spLocks/>
            </p:cNvSpPr>
            <p:nvPr/>
          </p:nvSpPr>
          <p:spPr bwMode="auto">
            <a:xfrm>
              <a:off x="1344" y="1763"/>
              <a:ext cx="96" cy="192"/>
            </a:xfrm>
            <a:custGeom>
              <a:avLst/>
              <a:gdLst>
                <a:gd name="T0" fmla="*/ 96 w 96"/>
                <a:gd name="T1" fmla="*/ 192 h 192"/>
                <a:gd name="T2" fmla="*/ 0 w 96"/>
                <a:gd name="T3" fmla="*/ 96 h 192"/>
                <a:gd name="T4" fmla="*/ 96 w 96"/>
                <a:gd name="T5" fmla="*/ 0 h 192"/>
                <a:gd name="T6" fmla="*/ 0 60000 65536"/>
                <a:gd name="T7" fmla="*/ 0 60000 65536"/>
                <a:gd name="T8" fmla="*/ 0 60000 65536"/>
                <a:gd name="T9" fmla="*/ 0 w 96"/>
                <a:gd name="T10" fmla="*/ 0 h 192"/>
                <a:gd name="T11" fmla="*/ 96 w 96"/>
                <a:gd name="T12" fmla="*/ 192 h 192"/>
              </a:gdLst>
              <a:ahLst/>
              <a:cxnLst>
                <a:cxn ang="T6">
                  <a:pos x="T0" y="T1"/>
                </a:cxn>
                <a:cxn ang="T7">
                  <a:pos x="T2" y="T3"/>
                </a:cxn>
                <a:cxn ang="T8">
                  <a:pos x="T4" y="T5"/>
                </a:cxn>
              </a:cxnLst>
              <a:rect l="T9" t="T10" r="T11" b="T12"/>
              <a:pathLst>
                <a:path w="96" h="192">
                  <a:moveTo>
                    <a:pt x="96" y="192"/>
                  </a:moveTo>
                  <a:cubicBezTo>
                    <a:pt x="48" y="160"/>
                    <a:pt x="0" y="128"/>
                    <a:pt x="0" y="96"/>
                  </a:cubicBezTo>
                  <a:cubicBezTo>
                    <a:pt x="0" y="64"/>
                    <a:pt x="48" y="32"/>
                    <a:pt x="96" y="0"/>
                  </a:cubicBezTo>
                </a:path>
              </a:pathLst>
            </a:custGeom>
            <a:grpFill/>
            <a:ln w="12700">
              <a:solidFill>
                <a:schemeClr val="tx1"/>
              </a:solidFill>
              <a:round/>
              <a:headEnd type="triangle" w="med" len="med"/>
              <a:tailEnd type="triangle" w="med" len="med"/>
            </a:ln>
          </p:spPr>
          <p:txBody>
            <a:bodyPr wrap="none" anchor="ctr"/>
            <a:lstStyle/>
            <a:p>
              <a:endParaRPr lang="en-US"/>
            </a:p>
          </p:txBody>
        </p:sp>
        <p:sp>
          <p:nvSpPr>
            <p:cNvPr id="50" name="Text Box 111">
              <a:extLst>
                <a:ext uri="{FF2B5EF4-FFF2-40B4-BE49-F238E27FC236}">
                  <a16:creationId xmlns:a16="http://schemas.microsoft.com/office/drawing/2014/main" id="{D4062B80-68A6-4586-A05D-F6EDBF73E67C}"/>
                </a:ext>
              </a:extLst>
            </p:cNvPr>
            <p:cNvSpPr txBox="1">
              <a:spLocks noChangeArrowheads="1"/>
            </p:cNvSpPr>
            <p:nvPr/>
          </p:nvSpPr>
          <p:spPr bwMode="auto">
            <a:xfrm>
              <a:off x="1008" y="1658"/>
              <a:ext cx="274"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Symbol" panose="05050102010706020507" pitchFamily="18" charset="2"/>
                </a:rPr>
                <a:t>a</a:t>
              </a:r>
            </a:p>
          </p:txBody>
        </p:sp>
        <p:sp>
          <p:nvSpPr>
            <p:cNvPr id="51" name="Text Box 112">
              <a:extLst>
                <a:ext uri="{FF2B5EF4-FFF2-40B4-BE49-F238E27FC236}">
                  <a16:creationId xmlns:a16="http://schemas.microsoft.com/office/drawing/2014/main" id="{5FCED47C-C8A8-4ADD-87C2-0A5A3C5FFE39}"/>
                </a:ext>
              </a:extLst>
            </p:cNvPr>
            <p:cNvSpPr txBox="1">
              <a:spLocks noChangeArrowheads="1"/>
            </p:cNvSpPr>
            <p:nvPr/>
          </p:nvSpPr>
          <p:spPr bwMode="auto">
            <a:xfrm>
              <a:off x="710" y="417"/>
              <a:ext cx="1422"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Slope=S=tan</a:t>
              </a:r>
              <a:r>
                <a:rPr lang="en-US" altLang="en-US" sz="2400">
                  <a:latin typeface="Symbol" panose="05050102010706020507" pitchFamily="18" charset="2"/>
                </a:rPr>
                <a:t>a</a:t>
              </a:r>
              <a:endParaRPr lang="en-US" altLang="en-US" sz="2400">
                <a:latin typeface="Times New Roman" panose="02020603050405020304" pitchFamily="18" charset="0"/>
              </a:endParaRPr>
            </a:p>
          </p:txBody>
        </p:sp>
        <p:grpSp>
          <p:nvGrpSpPr>
            <p:cNvPr id="52" name="Group 113">
              <a:extLst>
                <a:ext uri="{FF2B5EF4-FFF2-40B4-BE49-F238E27FC236}">
                  <a16:creationId xmlns:a16="http://schemas.microsoft.com/office/drawing/2014/main" id="{D8B97D42-5357-4C57-897D-42089E12445B}"/>
                </a:ext>
              </a:extLst>
            </p:cNvPr>
            <p:cNvGrpSpPr>
              <a:grpSpLocks/>
            </p:cNvGrpSpPr>
            <p:nvPr/>
          </p:nvGrpSpPr>
          <p:grpSpPr bwMode="auto">
            <a:xfrm rot="904813">
              <a:off x="870" y="1245"/>
              <a:ext cx="1239" cy="792"/>
              <a:chOff x="3972" y="1790"/>
              <a:chExt cx="1239" cy="792"/>
            </a:xfrm>
            <a:grpFill/>
          </p:grpSpPr>
          <p:grpSp>
            <p:nvGrpSpPr>
              <p:cNvPr id="59" name="Group 114">
                <a:extLst>
                  <a:ext uri="{FF2B5EF4-FFF2-40B4-BE49-F238E27FC236}">
                    <a16:creationId xmlns:a16="http://schemas.microsoft.com/office/drawing/2014/main" id="{AA239483-A678-412F-AABB-C9C76E5AE5F9}"/>
                  </a:ext>
                </a:extLst>
              </p:cNvPr>
              <p:cNvGrpSpPr>
                <a:grpSpLocks/>
              </p:cNvGrpSpPr>
              <p:nvPr/>
            </p:nvGrpSpPr>
            <p:grpSpPr bwMode="auto">
              <a:xfrm>
                <a:off x="4923" y="2001"/>
                <a:ext cx="288" cy="326"/>
                <a:chOff x="3216" y="1824"/>
                <a:chExt cx="288" cy="288"/>
              </a:xfrm>
              <a:grpFill/>
            </p:grpSpPr>
            <p:sp>
              <p:nvSpPr>
                <p:cNvPr id="62" name="Line 115">
                  <a:extLst>
                    <a:ext uri="{FF2B5EF4-FFF2-40B4-BE49-F238E27FC236}">
                      <a16:creationId xmlns:a16="http://schemas.microsoft.com/office/drawing/2014/main" id="{4B0F428A-A1A7-424C-B9FA-DA7F9BAAF16F}"/>
                    </a:ext>
                  </a:extLst>
                </p:cNvPr>
                <p:cNvSpPr>
                  <a:spLocks noChangeShapeType="1"/>
                </p:cNvSpPr>
                <p:nvPr/>
              </p:nvSpPr>
              <p:spPr bwMode="auto">
                <a:xfrm>
                  <a:off x="3216" y="1825"/>
                  <a:ext cx="0" cy="287"/>
                </a:xfrm>
                <a:prstGeom prst="line">
                  <a:avLst/>
                </a:prstGeom>
                <a:grpFill/>
                <a:ln w="12700">
                  <a:solidFill>
                    <a:schemeClr val="tx1"/>
                  </a:solidFill>
                  <a:round/>
                  <a:headEnd type="none" w="sm" len="sm"/>
                  <a:tailEnd type="stealth" w="med" len="lg"/>
                </a:ln>
              </p:spPr>
              <p:txBody>
                <a:bodyPr wrap="none" anchor="ctr"/>
                <a:lstStyle/>
                <a:p>
                  <a:endParaRPr lang="en-US"/>
                </a:p>
              </p:txBody>
            </p:sp>
            <p:sp>
              <p:nvSpPr>
                <p:cNvPr id="63" name="Line 116">
                  <a:extLst>
                    <a:ext uri="{FF2B5EF4-FFF2-40B4-BE49-F238E27FC236}">
                      <a16:creationId xmlns:a16="http://schemas.microsoft.com/office/drawing/2014/main" id="{635C536E-1C4A-4A98-8E6A-7F015DFE3F7A}"/>
                    </a:ext>
                  </a:extLst>
                </p:cNvPr>
                <p:cNvSpPr>
                  <a:spLocks noChangeShapeType="1"/>
                </p:cNvSpPr>
                <p:nvPr/>
              </p:nvSpPr>
              <p:spPr bwMode="auto">
                <a:xfrm>
                  <a:off x="3265" y="1824"/>
                  <a:ext cx="239" cy="0"/>
                </a:xfrm>
                <a:prstGeom prst="line">
                  <a:avLst/>
                </a:prstGeom>
                <a:grpFill/>
                <a:ln w="12700">
                  <a:solidFill>
                    <a:schemeClr val="tx1"/>
                  </a:solidFill>
                  <a:round/>
                  <a:headEnd type="none" w="sm" len="sm"/>
                  <a:tailEnd type="stealth" w="med" len="lg"/>
                </a:ln>
              </p:spPr>
              <p:txBody>
                <a:bodyPr wrap="none" anchor="ctr"/>
                <a:lstStyle/>
                <a:p>
                  <a:endParaRPr lang="en-US"/>
                </a:p>
              </p:txBody>
            </p:sp>
          </p:grpSp>
          <p:sp>
            <p:nvSpPr>
              <p:cNvPr id="60" name="Rectangle 117">
                <a:extLst>
                  <a:ext uri="{FF2B5EF4-FFF2-40B4-BE49-F238E27FC236}">
                    <a16:creationId xmlns:a16="http://schemas.microsoft.com/office/drawing/2014/main" id="{2C206712-DF0F-4264-9169-FBF827ED9FB7}"/>
                  </a:ext>
                </a:extLst>
              </p:cNvPr>
              <p:cNvSpPr>
                <a:spLocks noChangeArrowheads="1"/>
              </p:cNvSpPr>
              <p:nvPr/>
            </p:nvSpPr>
            <p:spPr bwMode="auto">
              <a:xfrm>
                <a:off x="3972" y="2148"/>
                <a:ext cx="295" cy="43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w</a:t>
                </a:r>
              </a:p>
            </p:txBody>
          </p:sp>
          <p:sp>
            <p:nvSpPr>
              <p:cNvPr id="61" name="Rectangle 118">
                <a:extLst>
                  <a:ext uri="{FF2B5EF4-FFF2-40B4-BE49-F238E27FC236}">
                    <a16:creationId xmlns:a16="http://schemas.microsoft.com/office/drawing/2014/main" id="{AAA0A24A-BCAB-4DFE-B768-15B3D51342BD}"/>
                  </a:ext>
                </a:extLst>
              </p:cNvPr>
              <p:cNvSpPr>
                <a:spLocks noChangeArrowheads="1"/>
              </p:cNvSpPr>
              <p:nvPr/>
            </p:nvSpPr>
            <p:spPr bwMode="auto">
              <a:xfrm>
                <a:off x="4061" y="1790"/>
                <a:ext cx="245"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u</a:t>
                </a:r>
              </a:p>
            </p:txBody>
          </p:sp>
        </p:grpSp>
        <p:grpSp>
          <p:nvGrpSpPr>
            <p:cNvPr id="53" name="Group 119">
              <a:extLst>
                <a:ext uri="{FF2B5EF4-FFF2-40B4-BE49-F238E27FC236}">
                  <a16:creationId xmlns:a16="http://schemas.microsoft.com/office/drawing/2014/main" id="{FAB8C26C-5DA5-4401-9C8F-936A53E6B97C}"/>
                </a:ext>
              </a:extLst>
            </p:cNvPr>
            <p:cNvGrpSpPr>
              <a:grpSpLocks/>
            </p:cNvGrpSpPr>
            <p:nvPr/>
          </p:nvGrpSpPr>
          <p:grpSpPr bwMode="auto">
            <a:xfrm>
              <a:off x="381" y="1219"/>
              <a:ext cx="194" cy="500"/>
              <a:chOff x="1538" y="2017"/>
              <a:chExt cx="285" cy="441"/>
            </a:xfrm>
            <a:grpFill/>
          </p:grpSpPr>
          <p:sp>
            <p:nvSpPr>
              <p:cNvPr id="56" name="Line 120">
                <a:extLst>
                  <a:ext uri="{FF2B5EF4-FFF2-40B4-BE49-F238E27FC236}">
                    <a16:creationId xmlns:a16="http://schemas.microsoft.com/office/drawing/2014/main" id="{AC9BFB9C-30FA-4A20-A179-4A1FE70B5606}"/>
                  </a:ext>
                </a:extLst>
              </p:cNvPr>
              <p:cNvSpPr>
                <a:spLocks noChangeShapeType="1"/>
              </p:cNvSpPr>
              <p:nvPr/>
            </p:nvSpPr>
            <p:spPr bwMode="auto">
              <a:xfrm flipV="1">
                <a:off x="1538" y="2117"/>
                <a:ext cx="232" cy="341"/>
              </a:xfrm>
              <a:prstGeom prst="line">
                <a:avLst/>
              </a:prstGeom>
              <a:grpFill/>
              <a:ln w="50800">
                <a:solidFill>
                  <a:schemeClr val="tx1"/>
                </a:solidFill>
                <a:round/>
                <a:headEnd type="none" w="sm" len="sm"/>
                <a:tailEnd type="none" w="sm" len="sm"/>
              </a:ln>
            </p:spPr>
            <p:txBody>
              <a:bodyPr wrap="none" anchor="ctr"/>
              <a:lstStyle/>
              <a:p>
                <a:endParaRPr lang="en-US"/>
              </a:p>
            </p:txBody>
          </p:sp>
          <p:sp>
            <p:nvSpPr>
              <p:cNvPr id="57" name="Oval 121">
                <a:extLst>
                  <a:ext uri="{FF2B5EF4-FFF2-40B4-BE49-F238E27FC236}">
                    <a16:creationId xmlns:a16="http://schemas.microsoft.com/office/drawing/2014/main" id="{A601873D-AD44-4B03-8B74-3AD2C3579756}"/>
                  </a:ext>
                </a:extLst>
              </p:cNvPr>
              <p:cNvSpPr>
                <a:spLocks noChangeArrowheads="1"/>
              </p:cNvSpPr>
              <p:nvPr/>
            </p:nvSpPr>
            <p:spPr bwMode="auto">
              <a:xfrm rot="-8100000">
                <a:off x="1745" y="2137"/>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58" name="Oval 122">
                <a:extLst>
                  <a:ext uri="{FF2B5EF4-FFF2-40B4-BE49-F238E27FC236}">
                    <a16:creationId xmlns:a16="http://schemas.microsoft.com/office/drawing/2014/main" id="{8C74EB63-255B-43AC-9388-638AB2864206}"/>
                  </a:ext>
                </a:extLst>
              </p:cNvPr>
              <p:cNvSpPr>
                <a:spLocks noChangeArrowheads="1"/>
              </p:cNvSpPr>
              <p:nvPr/>
            </p:nvSpPr>
            <p:spPr bwMode="auto">
              <a:xfrm rot="-8100000">
                <a:off x="1671" y="2062"/>
                <a:ext cx="124" cy="33"/>
              </a:xfrm>
              <a:prstGeom prst="ellipse">
                <a:avLst/>
              </a:prstGeom>
              <a:grp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grpSp>
        <p:sp>
          <p:nvSpPr>
            <p:cNvPr id="54" name="Text Box 123">
              <a:extLst>
                <a:ext uri="{FF2B5EF4-FFF2-40B4-BE49-F238E27FC236}">
                  <a16:creationId xmlns:a16="http://schemas.microsoft.com/office/drawing/2014/main" id="{78AD0DC2-D8CE-4CEB-96CD-CF0F2FF7C78A}"/>
                </a:ext>
              </a:extLst>
            </p:cNvPr>
            <p:cNvSpPr txBox="1">
              <a:spLocks noChangeArrowheads="1"/>
            </p:cNvSpPr>
            <p:nvPr/>
          </p:nvSpPr>
          <p:spPr bwMode="auto">
            <a:xfrm>
              <a:off x="746" y="176"/>
              <a:ext cx="1346"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dirty="0">
                  <a:latin typeface="Times New Roman" panose="02020603050405020304" pitchFamily="18" charset="0"/>
                </a:rPr>
                <a:t>River Section</a:t>
              </a:r>
            </a:p>
          </p:txBody>
        </p:sp>
        <p:sp>
          <p:nvSpPr>
            <p:cNvPr id="55" name="Text Box 124">
              <a:extLst>
                <a:ext uri="{FF2B5EF4-FFF2-40B4-BE49-F238E27FC236}">
                  <a16:creationId xmlns:a16="http://schemas.microsoft.com/office/drawing/2014/main" id="{0D4CB2AA-735D-4FBB-9EBC-473803140E0D}"/>
                </a:ext>
              </a:extLst>
            </p:cNvPr>
            <p:cNvSpPr txBox="1">
              <a:spLocks noChangeArrowheads="1"/>
            </p:cNvSpPr>
            <p:nvPr/>
          </p:nvSpPr>
          <p:spPr bwMode="auto">
            <a:xfrm>
              <a:off x="2896" y="194"/>
              <a:ext cx="1715" cy="4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sz="2400">
                  <a:latin typeface="Times New Roman" panose="02020603050405020304" pitchFamily="18" charset="0"/>
                </a:rPr>
                <a:t>Reservoir Section</a:t>
              </a:r>
            </a:p>
          </p:txBody>
        </p:sp>
      </p:grpSp>
      <p:pic>
        <p:nvPicPr>
          <p:cNvPr id="121" name="Picture 120" descr="Diagram&#10;&#10;Description automatically generated">
            <a:extLst>
              <a:ext uri="{FF2B5EF4-FFF2-40B4-BE49-F238E27FC236}">
                <a16:creationId xmlns:a16="http://schemas.microsoft.com/office/drawing/2014/main" id="{3CA86B5C-D072-437B-AB5E-5EAB56F26EFF}"/>
              </a:ext>
            </a:extLst>
          </p:cNvPr>
          <p:cNvPicPr>
            <a:picLocks noChangeAspect="1"/>
          </p:cNvPicPr>
          <p:nvPr/>
        </p:nvPicPr>
        <p:blipFill>
          <a:blip r:embed="rId2"/>
          <a:stretch>
            <a:fillRect/>
          </a:stretch>
        </p:blipFill>
        <p:spPr>
          <a:xfrm>
            <a:off x="6183996" y="4207939"/>
            <a:ext cx="2895505" cy="1488496"/>
          </a:xfrm>
          <a:prstGeom prst="rect">
            <a:avLst/>
          </a:prstGeom>
        </p:spPr>
      </p:pic>
      <p:pic>
        <p:nvPicPr>
          <p:cNvPr id="122" name="Picture 121" descr="Diagram&#10;&#10;Description automatically generated">
            <a:extLst>
              <a:ext uri="{FF2B5EF4-FFF2-40B4-BE49-F238E27FC236}">
                <a16:creationId xmlns:a16="http://schemas.microsoft.com/office/drawing/2014/main" id="{C14037AD-0462-41C1-83D8-15EC964E6B46}"/>
              </a:ext>
            </a:extLst>
          </p:cNvPr>
          <p:cNvPicPr>
            <a:picLocks noChangeAspect="1"/>
          </p:cNvPicPr>
          <p:nvPr/>
        </p:nvPicPr>
        <p:blipFill>
          <a:blip r:embed="rId3"/>
          <a:stretch>
            <a:fillRect/>
          </a:stretch>
        </p:blipFill>
        <p:spPr>
          <a:xfrm>
            <a:off x="4216177" y="5202651"/>
            <a:ext cx="2570743" cy="1433012"/>
          </a:xfrm>
          <a:prstGeom prst="rect">
            <a:avLst/>
          </a:prstGeom>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551CC416-FB9A-4ECC-91D8-88056E37F059}"/>
              </a:ext>
            </a:extLst>
          </p:cNvPr>
          <p:cNvSpPr>
            <a:spLocks noGrp="1" noChangeArrowheads="1"/>
          </p:cNvSpPr>
          <p:nvPr>
            <p:ph type="title"/>
          </p:nvPr>
        </p:nvSpPr>
        <p:spPr>
          <a:xfrm>
            <a:off x="0" y="4477"/>
            <a:ext cx="9144000" cy="1422400"/>
          </a:xfrm>
        </p:spPr>
        <p:txBody>
          <a:bodyPr/>
          <a:lstStyle/>
          <a:p>
            <a:pPr eaLnBrk="1" hangingPunct="1">
              <a:lnSpc>
                <a:spcPct val="85000"/>
              </a:lnSpc>
            </a:pPr>
            <a:r>
              <a:rPr lang="en-US" altLang="en-US" b="1" dirty="0">
                <a:ea typeface="ＭＳ Ｐゴシック" panose="020B0600070205080204" pitchFamily="34" charset="-128"/>
              </a:rPr>
              <a:t>CE-QUAL-W2 Water Quality</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13D37E6E-6535-44E1-AACC-41FF0ED203DC}"/>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4" name="Object 3">
            <a:extLst>
              <a:ext uri="{FF2B5EF4-FFF2-40B4-BE49-F238E27FC236}">
                <a16:creationId xmlns:a16="http://schemas.microsoft.com/office/drawing/2014/main" id="{D7DCEF15-7836-44FC-96B1-79BCE88A2D20}"/>
              </a:ext>
            </a:extLst>
          </p:cNvPr>
          <p:cNvGraphicFramePr>
            <a:graphicFrameLocks noChangeAspect="1"/>
          </p:cNvGraphicFramePr>
          <p:nvPr>
            <p:extLst>
              <p:ext uri="{D42A27DB-BD31-4B8C-83A1-F6EECF244321}">
                <p14:modId xmlns:p14="http://schemas.microsoft.com/office/powerpoint/2010/main" val="1854456432"/>
              </p:ext>
            </p:extLst>
          </p:nvPr>
        </p:nvGraphicFramePr>
        <p:xfrm>
          <a:off x="382867" y="1535977"/>
          <a:ext cx="8445500" cy="4305300"/>
        </p:xfrm>
        <a:graphic>
          <a:graphicData uri="http://schemas.openxmlformats.org/presentationml/2006/ole">
            <mc:AlternateContent xmlns:mc="http://schemas.openxmlformats.org/markup-compatibility/2006">
              <mc:Choice xmlns:v="urn:schemas-microsoft-com:vml" Requires="v">
                <p:oleObj name="Visio" r:id="rId2" imgW="8477223" imgH="4324336" progId="Visio.Drawing.15">
                  <p:embed/>
                </p:oleObj>
              </mc:Choice>
              <mc:Fallback>
                <p:oleObj name="Visio" r:id="rId2" imgW="8477223" imgH="4324336" progId="Visio.Drawing.15">
                  <p:embed/>
                  <p:pic>
                    <p:nvPicPr>
                      <p:cNvPr id="4" name="Object 3">
                        <a:extLst>
                          <a:ext uri="{FF2B5EF4-FFF2-40B4-BE49-F238E27FC236}">
                            <a16:creationId xmlns:a16="http://schemas.microsoft.com/office/drawing/2014/main" id="{D7DCEF15-7836-44FC-96B1-79BCE88A2D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867" y="1535977"/>
                        <a:ext cx="8445500" cy="4305300"/>
                      </a:xfrm>
                      <a:prstGeom prst="rect">
                        <a:avLst/>
                      </a:prstGeom>
                      <a:solidFill>
                        <a:schemeClr val="accent1">
                          <a:lumMod val="20000"/>
                          <a:lumOff val="80000"/>
                        </a:schemeClr>
                      </a:solidFill>
                    </p:spPr>
                  </p:pic>
                </p:oleObj>
              </mc:Fallback>
            </mc:AlternateContent>
          </a:graphicData>
        </a:graphic>
      </p:graphicFrame>
      <p:sp>
        <p:nvSpPr>
          <p:cNvPr id="5" name="TextBox 4">
            <a:extLst>
              <a:ext uri="{FF2B5EF4-FFF2-40B4-BE49-F238E27FC236}">
                <a16:creationId xmlns:a16="http://schemas.microsoft.com/office/drawing/2014/main" id="{70618D83-883B-4F42-8C54-566A8D325E01}"/>
              </a:ext>
            </a:extLst>
          </p:cNvPr>
          <p:cNvSpPr txBox="1"/>
          <p:nvPr/>
        </p:nvSpPr>
        <p:spPr>
          <a:xfrm>
            <a:off x="6709651" y="1545502"/>
            <a:ext cx="1534886" cy="1384995"/>
          </a:xfrm>
          <a:prstGeom prst="rect">
            <a:avLst/>
          </a:prstGeom>
          <a:solidFill>
            <a:srgbClr val="92D050"/>
          </a:solidFill>
        </p:spPr>
        <p:txBody>
          <a:bodyPr wrap="square" rtlCol="0">
            <a:spAutoFit/>
          </a:bodyPr>
          <a:lstStyle/>
          <a:p>
            <a:r>
              <a:rPr lang="en-US" sz="1200" b="1" dirty="0"/>
              <a:t>General Constituents</a:t>
            </a:r>
          </a:p>
          <a:p>
            <a:r>
              <a:rPr lang="en-US" sz="1200" b="1" dirty="0"/>
              <a:t>Bacteria</a:t>
            </a:r>
          </a:p>
          <a:p>
            <a:r>
              <a:rPr lang="en-US" sz="1200" b="1" dirty="0"/>
              <a:t>CBOD</a:t>
            </a:r>
          </a:p>
          <a:p>
            <a:r>
              <a:rPr lang="en-US" sz="1200" b="1" dirty="0"/>
              <a:t>DGP, N2</a:t>
            </a:r>
          </a:p>
          <a:p>
            <a:r>
              <a:rPr lang="en-US" sz="1200" b="1" dirty="0"/>
              <a:t>TDG</a:t>
            </a:r>
          </a:p>
          <a:p>
            <a:r>
              <a:rPr lang="en-US" sz="1200" b="1" dirty="0"/>
              <a:t>Algae toxins</a:t>
            </a:r>
          </a:p>
        </p:txBody>
      </p:sp>
      <p:sp>
        <p:nvSpPr>
          <p:cNvPr id="7" name="TextBox 6">
            <a:extLst>
              <a:ext uri="{FF2B5EF4-FFF2-40B4-BE49-F238E27FC236}">
                <a16:creationId xmlns:a16="http://schemas.microsoft.com/office/drawing/2014/main" id="{046044A4-1201-4C31-B302-BF46D5BDD8DA}"/>
              </a:ext>
            </a:extLst>
          </p:cNvPr>
          <p:cNvSpPr txBox="1"/>
          <p:nvPr/>
        </p:nvSpPr>
        <p:spPr>
          <a:xfrm>
            <a:off x="899463" y="1868667"/>
            <a:ext cx="1534887" cy="738664"/>
          </a:xfrm>
          <a:prstGeom prst="rect">
            <a:avLst/>
          </a:prstGeom>
          <a:solidFill>
            <a:srgbClr val="92D050"/>
          </a:solidFill>
        </p:spPr>
        <p:txBody>
          <a:bodyPr wrap="square">
            <a:spAutoFit/>
          </a:bodyPr>
          <a:lstStyle/>
          <a:p>
            <a:pPr marL="0" lvl="2"/>
            <a:r>
              <a:rPr lang="en-US" sz="1400" b="1" dirty="0"/>
              <a:t>H2S, CH4, SO4, Fe(II), </a:t>
            </a:r>
            <a:r>
              <a:rPr lang="en-US" sz="1400" b="1" dirty="0" err="1"/>
              <a:t>FeOOH</a:t>
            </a:r>
            <a:r>
              <a:rPr lang="en-US" sz="1400" b="1" dirty="0"/>
              <a:t>, Mn(II), MnO2</a:t>
            </a:r>
          </a:p>
        </p:txBody>
      </p:sp>
      <p:sp>
        <p:nvSpPr>
          <p:cNvPr id="8" name="TextBox 7">
            <a:extLst>
              <a:ext uri="{FF2B5EF4-FFF2-40B4-BE49-F238E27FC236}">
                <a16:creationId xmlns:a16="http://schemas.microsoft.com/office/drawing/2014/main" id="{CD0317BE-0174-463D-8E6A-6D5304789D2A}"/>
              </a:ext>
            </a:extLst>
          </p:cNvPr>
          <p:cNvSpPr txBox="1"/>
          <p:nvPr/>
        </p:nvSpPr>
        <p:spPr>
          <a:xfrm>
            <a:off x="3568328" y="5638800"/>
            <a:ext cx="2074578" cy="738664"/>
          </a:xfrm>
          <a:prstGeom prst="rect">
            <a:avLst/>
          </a:prstGeom>
          <a:solidFill>
            <a:srgbClr val="92D050"/>
          </a:solidFill>
        </p:spPr>
        <p:txBody>
          <a:bodyPr wrap="square">
            <a:spAutoFit/>
          </a:bodyPr>
          <a:lstStyle/>
          <a:p>
            <a:pPr marL="0" lvl="2"/>
            <a:r>
              <a:rPr lang="en-US" sz="1400" b="1" dirty="0"/>
              <a:t>Zero order</a:t>
            </a:r>
          </a:p>
          <a:p>
            <a:pPr marL="0" lvl="2"/>
            <a:r>
              <a:rPr lang="en-US" sz="1400" b="1" dirty="0"/>
              <a:t>First order</a:t>
            </a:r>
          </a:p>
          <a:p>
            <a:pPr marL="0" lvl="2"/>
            <a:r>
              <a:rPr lang="en-US" sz="1400" b="1" dirty="0"/>
              <a:t>Sediment diagenesis</a:t>
            </a:r>
          </a:p>
        </p:txBody>
      </p:sp>
      <p:sp>
        <p:nvSpPr>
          <p:cNvPr id="10" name="TextBox 9">
            <a:extLst>
              <a:ext uri="{FF2B5EF4-FFF2-40B4-BE49-F238E27FC236}">
                <a16:creationId xmlns:a16="http://schemas.microsoft.com/office/drawing/2014/main" id="{8745F638-7053-45B9-A6B8-64FB819D6D5D}"/>
              </a:ext>
            </a:extLst>
          </p:cNvPr>
          <p:cNvSpPr txBox="1"/>
          <p:nvPr/>
        </p:nvSpPr>
        <p:spPr>
          <a:xfrm>
            <a:off x="3704663" y="3402723"/>
            <a:ext cx="1801908" cy="369332"/>
          </a:xfrm>
          <a:prstGeom prst="rect">
            <a:avLst/>
          </a:prstGeom>
          <a:solidFill>
            <a:srgbClr val="92D050"/>
          </a:solidFill>
        </p:spPr>
        <p:txBody>
          <a:bodyPr wrap="square">
            <a:spAutoFit/>
          </a:bodyPr>
          <a:lstStyle/>
          <a:p>
            <a:r>
              <a:rPr lang="en-US" sz="1800" dirty="0"/>
              <a:t>Organic Carbon</a:t>
            </a:r>
            <a:endParaRPr lang="en-US" dirty="0"/>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dirty="0"/>
              <a:t>W2 Version 4.5 Excel Control Files</a:t>
            </a:r>
            <a:br>
              <a:rPr lang="en-US" dirty="0"/>
            </a:br>
            <a:endParaRPr lang="en-US" altLang="en-US" b="1" dirty="0">
              <a:ea typeface="ＭＳ Ｐゴシック" panose="020B0600070205080204" pitchFamily="34" charset="-128"/>
            </a:endParaRPr>
          </a:p>
        </p:txBody>
      </p:sp>
      <p:pic>
        <p:nvPicPr>
          <p:cNvPr id="5" name="Picture 4">
            <a:extLst>
              <a:ext uri="{FF2B5EF4-FFF2-40B4-BE49-F238E27FC236}">
                <a16:creationId xmlns:a16="http://schemas.microsoft.com/office/drawing/2014/main" id="{CDB319DD-9D4C-48B1-9E8B-5F9CFB7F8944}"/>
              </a:ext>
            </a:extLst>
          </p:cNvPr>
          <p:cNvPicPr>
            <a:picLocks noChangeAspect="1"/>
          </p:cNvPicPr>
          <p:nvPr/>
        </p:nvPicPr>
        <p:blipFill>
          <a:blip r:embed="rId2"/>
          <a:stretch>
            <a:fillRect/>
          </a:stretch>
        </p:blipFill>
        <p:spPr>
          <a:xfrm>
            <a:off x="419176" y="1523999"/>
            <a:ext cx="3155309" cy="4775603"/>
          </a:xfrm>
          <a:prstGeom prst="rect">
            <a:avLst/>
          </a:prstGeom>
        </p:spPr>
      </p:pic>
      <p:sp>
        <p:nvSpPr>
          <p:cNvPr id="6" name="Content Placeholder 3">
            <a:extLst>
              <a:ext uri="{FF2B5EF4-FFF2-40B4-BE49-F238E27FC236}">
                <a16:creationId xmlns:a16="http://schemas.microsoft.com/office/drawing/2014/main" id="{522C9833-7FBD-41E0-9F1E-0CDFFF0B57B1}"/>
              </a:ext>
            </a:extLst>
          </p:cNvPr>
          <p:cNvSpPr txBox="1">
            <a:spLocks/>
          </p:cNvSpPr>
          <p:nvPr/>
        </p:nvSpPr>
        <p:spPr>
          <a:xfrm>
            <a:off x="4155948" y="2349547"/>
            <a:ext cx="4988052" cy="4268585"/>
          </a:xfrm>
          <a:prstGeom prst="rect">
            <a:avLst/>
          </a:prstGeom>
        </p:spPr>
        <p:txBody>
          <a:bodyPr>
            <a:noAutofit/>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r>
              <a:rPr lang="en-US" sz="2400" kern="0" dirty="0">
                <a:latin typeface="Arial" panose="020B0604020202020204" pitchFamily="34" charset="0"/>
                <a:cs typeface="Arial" panose="020B0604020202020204" pitchFamily="34" charset="0"/>
              </a:rPr>
              <a:t>Simplified editing of input files</a:t>
            </a:r>
          </a:p>
          <a:p>
            <a:r>
              <a:rPr lang="en-US" sz="2400" kern="0" dirty="0">
                <a:latin typeface="Arial" panose="020B0604020202020204" pitchFamily="34" charset="0"/>
                <a:cs typeface="Arial" panose="020B0604020202020204" pitchFamily="34" charset="0"/>
              </a:rPr>
              <a:t>No </a:t>
            </a:r>
            <a:r>
              <a:rPr lang="en-US" sz="2400" kern="0" dirty="0" err="1">
                <a:latin typeface="Arial" panose="020B0604020202020204" pitchFamily="34" charset="0"/>
                <a:cs typeface="Arial" panose="020B0604020202020204" pitchFamily="34" charset="0"/>
              </a:rPr>
              <a:t>graph.npt</a:t>
            </a:r>
            <a:endParaRPr lang="en-US" sz="2400" kern="0" dirty="0">
              <a:latin typeface="Arial" panose="020B0604020202020204" pitchFamily="34" charset="0"/>
              <a:cs typeface="Arial" panose="020B0604020202020204" pitchFamily="34" charset="0"/>
            </a:endParaRPr>
          </a:p>
          <a:p>
            <a:r>
              <a:rPr lang="en-US" sz="2400" kern="0" dirty="0">
                <a:latin typeface="Arial" panose="020B0604020202020204" pitchFamily="34" charset="0"/>
                <a:cs typeface="Arial" panose="020B0604020202020204" pitchFamily="34" charset="0"/>
              </a:rPr>
              <a:t>Easier for cut and pasting</a:t>
            </a:r>
          </a:p>
          <a:p>
            <a:r>
              <a:rPr lang="en-US" sz="2400" kern="0" dirty="0">
                <a:latin typeface="Arial" panose="020B0604020202020204" pitchFamily="34" charset="0"/>
                <a:cs typeface="Arial" panose="020B0604020202020204" pitchFamily="34" charset="0"/>
              </a:rPr>
              <a:t>Simplified I/O</a:t>
            </a:r>
          </a:p>
          <a:p>
            <a:r>
              <a:rPr lang="en-US" sz="2400" kern="0" dirty="0">
                <a:latin typeface="Arial" panose="020B0604020202020204" pitchFamily="34" charset="0"/>
                <a:cs typeface="Arial" panose="020B0604020202020204" pitchFamily="34" charset="0"/>
              </a:rPr>
              <a:t>Files are better organized</a:t>
            </a:r>
          </a:p>
          <a:p>
            <a:r>
              <a:rPr lang="en-US" sz="2400" kern="0" dirty="0">
                <a:latin typeface="Arial" panose="020B0604020202020204" pitchFamily="34" charset="0"/>
                <a:cs typeface="Arial" panose="020B0604020202020204" pitchFamily="34" charset="0"/>
              </a:rPr>
              <a:t>Variable names and explanations at your fingertips</a:t>
            </a:r>
          </a:p>
          <a:p>
            <a:r>
              <a:rPr lang="en-US" sz="2400" kern="0" dirty="0">
                <a:latin typeface="Arial" panose="020B0604020202020204" pitchFamily="34" charset="0"/>
                <a:cs typeface="Arial" panose="020B0604020202020204" pitchFamily="34" charset="0"/>
              </a:rPr>
              <a:t>Formulae included in released Excel tool assist in control file development</a:t>
            </a:r>
          </a:p>
          <a:p>
            <a:endParaRPr lang="en-US" sz="2400" kern="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71351FA8-D255-4AE0-9745-F7143E195EA3}"/>
              </a:ext>
            </a:extLst>
          </p:cNvPr>
          <p:cNvSpPr txBox="1"/>
          <p:nvPr/>
        </p:nvSpPr>
        <p:spPr>
          <a:xfrm>
            <a:off x="4282346" y="1509025"/>
            <a:ext cx="4396377" cy="830997"/>
          </a:xfrm>
          <a:prstGeom prst="rect">
            <a:avLst/>
          </a:prstGeom>
          <a:solidFill>
            <a:srgbClr val="FFC000"/>
          </a:solidFill>
        </p:spPr>
        <p:txBody>
          <a:bodyPr wrap="square" rtlCol="0">
            <a:spAutoFit/>
          </a:bodyPr>
          <a:lstStyle/>
          <a:p>
            <a:r>
              <a:rPr lang="en-US" sz="2400" dirty="0"/>
              <a:t>Excel file w2_con.xlsm </a:t>
            </a:r>
            <a:r>
              <a:rPr lang="en-US" sz="2400" dirty="0">
                <a:sym typeface="Wingdings" panose="05000000000000000000" pitchFamily="2" charset="2"/>
              </a:rPr>
              <a:t> w2_con.csv</a:t>
            </a:r>
            <a:endParaRPr lang="en-US" sz="2400" dirty="0"/>
          </a:p>
        </p:txBody>
      </p:sp>
    </p:spTree>
    <p:extLst>
      <p:ext uri="{BB962C8B-B14F-4D97-AF65-F5344CB8AC3E}">
        <p14:creationId xmlns:p14="http://schemas.microsoft.com/office/powerpoint/2010/main" val="578533939"/>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457200" y="1540701"/>
            <a:ext cx="8229600" cy="5012499"/>
          </a:xfrm>
        </p:spPr>
        <p:txBody>
          <a:bodyPr/>
          <a:lstStyle/>
          <a:p>
            <a:pPr marL="0" indent="0">
              <a:spcBef>
                <a:spcPct val="0"/>
              </a:spcBef>
              <a:spcAft>
                <a:spcPts val="600"/>
              </a:spcAft>
              <a:buNone/>
            </a:pPr>
            <a:r>
              <a:rPr lang="en-US" sz="2000" kern="1200" dirty="0">
                <a:latin typeface="Arial" panose="020B0604020202020204" pitchFamily="34" charset="0"/>
                <a:cs typeface="Arial" panose="020B0604020202020204" pitchFamily="34" charset="0"/>
              </a:rPr>
              <a:t>This work unit was developed in response to SON ENV 1174, “Development of New Capabilities and Enhancements to the USACE Two-Dimensional Reservoir Water Quality Model (CE-QUAL-W2),” presented to the 2018 ERARG and to address SON ENV 1550, “Two-Dimensional Water Quality Capabilities for Reservoir Operations Decision-Making,” presented to the 2020 ERARG.</a:t>
            </a:r>
          </a:p>
          <a:p>
            <a:pPr marL="0" indent="0">
              <a:spcBef>
                <a:spcPct val="0"/>
              </a:spcBef>
              <a:spcAft>
                <a:spcPts val="600"/>
              </a:spcAft>
              <a:buNone/>
            </a:pPr>
            <a:r>
              <a:rPr lang="en-US" sz="2000" b="1" kern="1200" dirty="0">
                <a:latin typeface="Arial" panose="020B0604020202020204" pitchFamily="34" charset="0"/>
                <a:cs typeface="Arial" panose="020B0604020202020204" pitchFamily="34" charset="0"/>
              </a:rPr>
              <a:t>Objectives:</a:t>
            </a:r>
          </a:p>
          <a:p>
            <a:pPr>
              <a:spcBef>
                <a:spcPct val="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Upgrade CE-QUAL-W2 to incorporate the latest water quality modeling R&amp;D at ERDC </a:t>
            </a:r>
          </a:p>
          <a:p>
            <a:pPr lvl="0"/>
            <a:r>
              <a:rPr lang="en-US" sz="2000" dirty="0">
                <a:latin typeface="Arial" panose="020B0604020202020204" pitchFamily="34" charset="0"/>
                <a:cs typeface="Arial" panose="020B0604020202020204" pitchFamily="34" charset="0"/>
              </a:rPr>
              <a:t>Restructure current CE-QUAL-W2 model source code to use robust data storage file formats that adhere to widely-supported modern standards, e.g., HDF5 and CSV, enabling seamless linkage with other models, e.g., HEC-RAS and HEC-ResSim, improving multi-model system reliability and reducing maintenance cost of software, models, and linked modeling systems. </a:t>
            </a:r>
            <a:endParaRPr lang="en-US" sz="2000" b="1"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800" kern="1200" dirty="0">
              <a:latin typeface="Arial" panose="020B0604020202020204" pitchFamily="34" charset="0"/>
              <a:cs typeface="Arial" panose="020B0604020202020204" pitchFamily="34" charset="0"/>
            </a:endParaRPr>
          </a:p>
          <a:p>
            <a:pPr marL="0" indent="0">
              <a:spcBef>
                <a:spcPct val="0"/>
              </a:spcBef>
              <a:spcAft>
                <a:spcPts val="600"/>
              </a:spcAft>
              <a:buNone/>
            </a:pPr>
            <a:endParaRPr lang="en-US" sz="1600" kern="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2731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dirty="0"/>
              <a:t>CO2 and Atmospheric Deposition</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pic>
        <p:nvPicPr>
          <p:cNvPr id="4" name="Content Placeholder 3">
            <a:extLst>
              <a:ext uri="{FF2B5EF4-FFF2-40B4-BE49-F238E27FC236}">
                <a16:creationId xmlns:a16="http://schemas.microsoft.com/office/drawing/2014/main" id="{71E31308-6032-4A41-8BB9-4768D6804641}"/>
              </a:ext>
            </a:extLst>
          </p:cNvPr>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3886200" y="1940250"/>
            <a:ext cx="5109882" cy="3842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a:extLst>
              <a:ext uri="{FF2B5EF4-FFF2-40B4-BE49-F238E27FC236}">
                <a16:creationId xmlns:a16="http://schemas.microsoft.com/office/drawing/2014/main" id="{8D5D32DF-1AC5-44AC-B41E-7BD776042EA8}"/>
              </a:ext>
            </a:extLst>
          </p:cNvPr>
          <p:cNvSpPr txBox="1">
            <a:spLocks/>
          </p:cNvSpPr>
          <p:nvPr/>
        </p:nvSpPr>
        <p:spPr bwMode="auto">
          <a:xfrm>
            <a:off x="158082" y="1933575"/>
            <a:ext cx="3728118" cy="3849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anose="05000000000000000000" pitchFamily="2" charset="2"/>
              <a:buChar char="§"/>
              <a:defRPr sz="28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SzPct val="75000"/>
              <a:buFont typeface="Arial" panose="020B0604020202020204" pitchFamily="34" charset="0"/>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SzPct val="75000"/>
              <a:buFont typeface="Wingdings 3" panose="05040102010807070707" pitchFamily="18" charset="2"/>
              <a:buChar char="w"/>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SzPct val="50000"/>
              <a:buFont typeface="Wingdings" panose="05000000000000000000" pitchFamily="2" charset="2"/>
              <a:buChar char="¡"/>
              <a:defRPr>
                <a:solidFill>
                  <a:schemeClr val="tx1"/>
                </a:solidFill>
                <a:latin typeface="+mn-lt"/>
                <a:ea typeface="ＭＳ Ｐゴシック" charset="-128"/>
              </a:defRPr>
            </a:lvl5pPr>
            <a:lvl6pPr marL="2514600" indent="-228600" algn="l" rtl="0" fontAlgn="base">
              <a:spcBef>
                <a:spcPct val="20000"/>
              </a:spcBef>
              <a:spcAft>
                <a:spcPct val="0"/>
              </a:spcAft>
              <a:buSzPct val="50000"/>
              <a:buFont typeface="Wingdings" pitchFamily="2" charset="2"/>
              <a:buChar char="¡"/>
              <a:defRPr>
                <a:solidFill>
                  <a:schemeClr val="tx1"/>
                </a:solidFill>
                <a:latin typeface="+mn-lt"/>
              </a:defRPr>
            </a:lvl6pPr>
            <a:lvl7pPr marL="2971800" indent="-228600" algn="l" rtl="0" fontAlgn="base">
              <a:spcBef>
                <a:spcPct val="20000"/>
              </a:spcBef>
              <a:spcAft>
                <a:spcPct val="0"/>
              </a:spcAft>
              <a:buSzPct val="50000"/>
              <a:buFont typeface="Wingdings" pitchFamily="2" charset="2"/>
              <a:buChar char="¡"/>
              <a:defRPr>
                <a:solidFill>
                  <a:schemeClr val="tx1"/>
                </a:solidFill>
                <a:latin typeface="+mn-lt"/>
              </a:defRPr>
            </a:lvl7pPr>
            <a:lvl8pPr marL="3429000" indent="-228600" algn="l" rtl="0" fontAlgn="base">
              <a:spcBef>
                <a:spcPct val="20000"/>
              </a:spcBef>
              <a:spcAft>
                <a:spcPct val="0"/>
              </a:spcAft>
              <a:buSzPct val="50000"/>
              <a:buFont typeface="Wingdings" pitchFamily="2" charset="2"/>
              <a:buChar char="¡"/>
              <a:defRPr>
                <a:solidFill>
                  <a:schemeClr val="tx1"/>
                </a:solidFill>
                <a:latin typeface="+mn-lt"/>
              </a:defRPr>
            </a:lvl8pPr>
            <a:lvl9pPr marL="3886200" indent="-228600" algn="l" rtl="0" fontAlgn="base">
              <a:spcBef>
                <a:spcPct val="20000"/>
              </a:spcBef>
              <a:spcAft>
                <a:spcPct val="0"/>
              </a:spcAft>
              <a:buSzPct val="50000"/>
              <a:buFont typeface="Wingdings" pitchFamily="2" charset="2"/>
              <a:buChar char="¡"/>
              <a:defRPr>
                <a:solidFill>
                  <a:schemeClr val="tx1"/>
                </a:solidFill>
                <a:latin typeface="+mn-lt"/>
              </a:defRPr>
            </a:lvl9pPr>
          </a:lstStyle>
          <a:p>
            <a:pPr>
              <a:buFont typeface="Arial" panose="020B0604020202020204" pitchFamily="34" charset="0"/>
              <a:buChar char="•"/>
            </a:pPr>
            <a:r>
              <a:rPr lang="en-US" sz="2000" kern="0" dirty="0">
                <a:latin typeface="Arial" panose="020B0604020202020204" pitchFamily="34" charset="0"/>
                <a:ea typeface="Calibri" panose="020F0502020204030204" pitchFamily="34" charset="0"/>
                <a:cs typeface="Arial" panose="020B0604020202020204" pitchFamily="34" charset="0"/>
              </a:rPr>
              <a:t>Atmospheric deposition: either dry or wet deposition (rain or snow) of pollutants contribute to the mass loading of a pollutant. </a:t>
            </a:r>
          </a:p>
          <a:p>
            <a:pPr>
              <a:buFont typeface="Arial" panose="020B0604020202020204" pitchFamily="34" charset="0"/>
              <a:buChar char="•"/>
            </a:pPr>
            <a:r>
              <a:rPr lang="en-US" sz="2000" kern="0" dirty="0">
                <a:latin typeface="Arial" panose="020B0604020202020204" pitchFamily="34" charset="0"/>
                <a:ea typeface="Calibri" panose="020F0502020204030204" pitchFamily="34" charset="0"/>
                <a:cs typeface="Arial" panose="020B0604020202020204" pitchFamily="34" charset="0"/>
              </a:rPr>
              <a:t>Dry deposition can include dust or particle transport associated with the pollutant. </a:t>
            </a:r>
          </a:p>
          <a:p>
            <a:pPr>
              <a:buFont typeface="Arial" panose="020B0604020202020204" pitchFamily="34" charset="0"/>
              <a:buChar char="•"/>
            </a:pPr>
            <a:r>
              <a:rPr lang="en-US" sz="2000" kern="0" dirty="0">
                <a:latin typeface="Arial" panose="020B0604020202020204" pitchFamily="34" charset="0"/>
                <a:ea typeface="Calibri" panose="020F0502020204030204" pitchFamily="34" charset="0"/>
                <a:cs typeface="Arial" panose="020B0604020202020204" pitchFamily="34" charset="0"/>
              </a:rPr>
              <a:t>The processes of atmospheric deposition include any state variables in CE-QUAL-W2 (such as N, P, and Hg) .</a:t>
            </a:r>
            <a:endParaRPr lang="en-US" sz="2000" kern="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6269113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dirty="0">
                <a:ea typeface="ＭＳ Ｐゴシック" pitchFamily="34" charset="-128"/>
              </a:rPr>
              <a:t>Organic Carbon Constituents</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graphicFrame>
        <p:nvGraphicFramePr>
          <p:cNvPr id="4" name="Object 3">
            <a:extLst>
              <a:ext uri="{FF2B5EF4-FFF2-40B4-BE49-F238E27FC236}">
                <a16:creationId xmlns:a16="http://schemas.microsoft.com/office/drawing/2014/main" id="{3227AFF5-F05B-4376-B85C-ADF5BA74E8B2}"/>
              </a:ext>
            </a:extLst>
          </p:cNvPr>
          <p:cNvGraphicFramePr>
            <a:graphicFrameLocks noChangeAspect="1"/>
          </p:cNvGraphicFramePr>
          <p:nvPr>
            <p:extLst>
              <p:ext uri="{D42A27DB-BD31-4B8C-83A1-F6EECF244321}">
                <p14:modId xmlns:p14="http://schemas.microsoft.com/office/powerpoint/2010/main" val="226522947"/>
              </p:ext>
            </p:extLst>
          </p:nvPr>
        </p:nvGraphicFramePr>
        <p:xfrm>
          <a:off x="67349" y="1518312"/>
          <a:ext cx="4775200" cy="1758950"/>
        </p:xfrm>
        <a:graphic>
          <a:graphicData uri="http://schemas.openxmlformats.org/presentationml/2006/ole">
            <mc:AlternateContent xmlns:mc="http://schemas.openxmlformats.org/markup-compatibility/2006">
              <mc:Choice xmlns:v="urn:schemas-microsoft-com:vml" Requires="v">
                <p:oleObj name="Visio" r:id="rId2" imgW="4787836" imgH="1752600" progId="Visio.Drawing.15">
                  <p:embed/>
                </p:oleObj>
              </mc:Choice>
              <mc:Fallback>
                <p:oleObj name="Visio" r:id="rId2" imgW="4787836" imgH="1752600" progId="Visio.Drawing.15">
                  <p:embed/>
                  <p:pic>
                    <p:nvPicPr>
                      <p:cNvPr id="4" name="Object 3">
                        <a:extLst>
                          <a:ext uri="{FF2B5EF4-FFF2-40B4-BE49-F238E27FC236}">
                            <a16:creationId xmlns:a16="http://schemas.microsoft.com/office/drawing/2014/main" id="{3227AFF5-F05B-4376-B85C-ADF5BA74E8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49" y="1518312"/>
                        <a:ext cx="4775200" cy="1758950"/>
                      </a:xfrm>
                      <a:prstGeom prst="rect">
                        <a:avLst/>
                      </a:prstGeom>
                      <a:solidFill>
                        <a:schemeClr val="accent5">
                          <a:lumMod val="90000"/>
                        </a:schemeClr>
                      </a:solidFill>
                    </p:spPr>
                  </p:pic>
                </p:oleObj>
              </mc:Fallback>
            </mc:AlternateContent>
          </a:graphicData>
        </a:graphic>
      </p:graphicFrame>
      <p:graphicFrame>
        <p:nvGraphicFramePr>
          <p:cNvPr id="5" name="Object 4">
            <a:extLst>
              <a:ext uri="{FF2B5EF4-FFF2-40B4-BE49-F238E27FC236}">
                <a16:creationId xmlns:a16="http://schemas.microsoft.com/office/drawing/2014/main" id="{45604B5F-1C3B-4403-BE98-9FCB6FD56B87}"/>
              </a:ext>
            </a:extLst>
          </p:cNvPr>
          <p:cNvGraphicFramePr>
            <a:graphicFrameLocks noChangeAspect="1"/>
          </p:cNvGraphicFramePr>
          <p:nvPr>
            <p:extLst>
              <p:ext uri="{D42A27DB-BD31-4B8C-83A1-F6EECF244321}">
                <p14:modId xmlns:p14="http://schemas.microsoft.com/office/powerpoint/2010/main" val="3924129129"/>
              </p:ext>
            </p:extLst>
          </p:nvPr>
        </p:nvGraphicFramePr>
        <p:xfrm>
          <a:off x="5107901" y="1511962"/>
          <a:ext cx="3968750" cy="1771650"/>
        </p:xfrm>
        <a:graphic>
          <a:graphicData uri="http://schemas.openxmlformats.org/presentationml/2006/ole">
            <mc:AlternateContent xmlns:mc="http://schemas.openxmlformats.org/markup-compatibility/2006">
              <mc:Choice xmlns:v="urn:schemas-microsoft-com:vml" Requires="v">
                <p:oleObj name="Visio" r:id="rId4" imgW="3968793" imgH="1752600" progId="Visio.Drawing.15">
                  <p:embed/>
                </p:oleObj>
              </mc:Choice>
              <mc:Fallback>
                <p:oleObj name="Visio" r:id="rId4" imgW="3968793" imgH="1752600" progId="Visio.Drawing.15">
                  <p:embed/>
                  <p:pic>
                    <p:nvPicPr>
                      <p:cNvPr id="5" name="Object 4">
                        <a:extLst>
                          <a:ext uri="{FF2B5EF4-FFF2-40B4-BE49-F238E27FC236}">
                            <a16:creationId xmlns:a16="http://schemas.microsoft.com/office/drawing/2014/main" id="{45604B5F-1C3B-4403-BE98-9FCB6FD56B8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07901" y="1511962"/>
                        <a:ext cx="3968750" cy="1771650"/>
                      </a:xfrm>
                      <a:prstGeom prst="rect">
                        <a:avLst/>
                      </a:prstGeom>
                      <a:solidFill>
                        <a:schemeClr val="accent5">
                          <a:lumMod val="90000"/>
                        </a:schemeClr>
                      </a:solidFill>
                    </p:spPr>
                  </p:pic>
                </p:oleObj>
              </mc:Fallback>
            </mc:AlternateContent>
          </a:graphicData>
        </a:graphic>
      </p:graphicFrame>
      <p:graphicFrame>
        <p:nvGraphicFramePr>
          <p:cNvPr id="6" name="Object 5">
            <a:extLst>
              <a:ext uri="{FF2B5EF4-FFF2-40B4-BE49-F238E27FC236}">
                <a16:creationId xmlns:a16="http://schemas.microsoft.com/office/drawing/2014/main" id="{37D25DB4-D63B-4DB2-8FF4-6C6476464AC1}"/>
              </a:ext>
            </a:extLst>
          </p:cNvPr>
          <p:cNvGraphicFramePr>
            <a:graphicFrameLocks noChangeAspect="1"/>
          </p:cNvGraphicFramePr>
          <p:nvPr>
            <p:extLst>
              <p:ext uri="{D42A27DB-BD31-4B8C-83A1-F6EECF244321}">
                <p14:modId xmlns:p14="http://schemas.microsoft.com/office/powerpoint/2010/main" val="4176173915"/>
              </p:ext>
            </p:extLst>
          </p:nvPr>
        </p:nvGraphicFramePr>
        <p:xfrm>
          <a:off x="62826" y="3400425"/>
          <a:ext cx="4699000" cy="1758950"/>
        </p:xfrm>
        <a:graphic>
          <a:graphicData uri="http://schemas.openxmlformats.org/presentationml/2006/ole">
            <mc:AlternateContent xmlns:mc="http://schemas.openxmlformats.org/markup-compatibility/2006">
              <mc:Choice xmlns:v="urn:schemas-microsoft-com:vml" Requires="v">
                <p:oleObj name="Visio" r:id="rId6" imgW="4673660" imgH="1752600" progId="Visio.Drawing.15">
                  <p:embed/>
                </p:oleObj>
              </mc:Choice>
              <mc:Fallback>
                <p:oleObj name="Visio" r:id="rId6" imgW="4673660" imgH="1752600" progId="Visio.Drawing.15">
                  <p:embed/>
                  <p:pic>
                    <p:nvPicPr>
                      <p:cNvPr id="6" name="Object 5">
                        <a:extLst>
                          <a:ext uri="{FF2B5EF4-FFF2-40B4-BE49-F238E27FC236}">
                            <a16:creationId xmlns:a16="http://schemas.microsoft.com/office/drawing/2014/main" id="{37D25DB4-D63B-4DB2-8FF4-6C6476464AC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826" y="3400425"/>
                        <a:ext cx="4699000" cy="1758950"/>
                      </a:xfrm>
                      <a:prstGeom prst="rect">
                        <a:avLst/>
                      </a:prstGeom>
                      <a:solidFill>
                        <a:schemeClr val="accent5">
                          <a:lumMod val="90000"/>
                        </a:schemeClr>
                      </a:solidFill>
                    </p:spPr>
                  </p:pic>
                </p:oleObj>
              </mc:Fallback>
            </mc:AlternateContent>
          </a:graphicData>
        </a:graphic>
      </p:graphicFrame>
      <p:graphicFrame>
        <p:nvGraphicFramePr>
          <p:cNvPr id="7" name="Object 6">
            <a:extLst>
              <a:ext uri="{FF2B5EF4-FFF2-40B4-BE49-F238E27FC236}">
                <a16:creationId xmlns:a16="http://schemas.microsoft.com/office/drawing/2014/main" id="{5876A959-C695-49E3-AE64-1E7DEB8888A8}"/>
              </a:ext>
            </a:extLst>
          </p:cNvPr>
          <p:cNvGraphicFramePr>
            <a:graphicFrameLocks noChangeAspect="1"/>
          </p:cNvGraphicFramePr>
          <p:nvPr>
            <p:extLst>
              <p:ext uri="{D42A27DB-BD31-4B8C-83A1-F6EECF244321}">
                <p14:modId xmlns:p14="http://schemas.microsoft.com/office/powerpoint/2010/main" val="530474521"/>
              </p:ext>
            </p:extLst>
          </p:nvPr>
        </p:nvGraphicFramePr>
        <p:xfrm>
          <a:off x="464224" y="5339688"/>
          <a:ext cx="3981450" cy="1136650"/>
        </p:xfrm>
        <a:graphic>
          <a:graphicData uri="http://schemas.openxmlformats.org/presentationml/2006/ole">
            <mc:AlternateContent xmlns:mc="http://schemas.openxmlformats.org/markup-compatibility/2006">
              <mc:Choice xmlns:v="urn:schemas-microsoft-com:vml" Requires="v">
                <p:oleObj name="Visio" r:id="rId8" imgW="4000489" imgH="1130390" progId="Visio.Drawing.15">
                  <p:embed/>
                </p:oleObj>
              </mc:Choice>
              <mc:Fallback>
                <p:oleObj name="Visio" r:id="rId8" imgW="4000489" imgH="1130390" progId="Visio.Drawing.15">
                  <p:embed/>
                  <p:pic>
                    <p:nvPicPr>
                      <p:cNvPr id="7" name="Object 6">
                        <a:extLst>
                          <a:ext uri="{FF2B5EF4-FFF2-40B4-BE49-F238E27FC236}">
                            <a16:creationId xmlns:a16="http://schemas.microsoft.com/office/drawing/2014/main" id="{5876A959-C695-49E3-AE64-1E7DEB8888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64224" y="5339688"/>
                        <a:ext cx="3981450" cy="1136650"/>
                      </a:xfrm>
                      <a:prstGeom prst="rect">
                        <a:avLst/>
                      </a:prstGeom>
                      <a:solidFill>
                        <a:schemeClr val="accent5">
                          <a:lumMod val="90000"/>
                        </a:schemeClr>
                      </a:solidFill>
                    </p:spPr>
                  </p:pic>
                </p:oleObj>
              </mc:Fallback>
            </mc:AlternateContent>
          </a:graphicData>
        </a:graphic>
      </p:graphicFrame>
      <p:graphicFrame>
        <p:nvGraphicFramePr>
          <p:cNvPr id="8" name="Object 7">
            <a:extLst>
              <a:ext uri="{FF2B5EF4-FFF2-40B4-BE49-F238E27FC236}">
                <a16:creationId xmlns:a16="http://schemas.microsoft.com/office/drawing/2014/main" id="{2E102972-13EF-44DC-88D8-3F20DE7F44EF}"/>
              </a:ext>
            </a:extLst>
          </p:cNvPr>
          <p:cNvGraphicFramePr>
            <a:graphicFrameLocks noChangeAspect="1"/>
          </p:cNvGraphicFramePr>
          <p:nvPr>
            <p:extLst>
              <p:ext uri="{D42A27DB-BD31-4B8C-83A1-F6EECF244321}">
                <p14:modId xmlns:p14="http://schemas.microsoft.com/office/powerpoint/2010/main" val="3288528226"/>
              </p:ext>
            </p:extLst>
          </p:nvPr>
        </p:nvGraphicFramePr>
        <p:xfrm>
          <a:off x="4866601" y="3657600"/>
          <a:ext cx="4210050" cy="2562225"/>
        </p:xfrm>
        <a:graphic>
          <a:graphicData uri="http://schemas.openxmlformats.org/presentationml/2006/ole">
            <mc:AlternateContent xmlns:mc="http://schemas.openxmlformats.org/markup-compatibility/2006">
              <mc:Choice xmlns:v="urn:schemas-microsoft-com:vml" Requires="v">
                <p:oleObj r:id="rId10" imgW="4248111" imgH="2546305" progId="Visio.Drawing.15">
                  <p:embed/>
                </p:oleObj>
              </mc:Choice>
              <mc:Fallback>
                <p:oleObj r:id="rId10" imgW="4248111" imgH="2546305" progId="Visio.Drawing.15">
                  <p:embed/>
                  <p:pic>
                    <p:nvPicPr>
                      <p:cNvPr id="8" name="Object 7">
                        <a:extLst>
                          <a:ext uri="{FF2B5EF4-FFF2-40B4-BE49-F238E27FC236}">
                            <a16:creationId xmlns:a16="http://schemas.microsoft.com/office/drawing/2014/main" id="{2E102972-13EF-44DC-88D8-3F20DE7F44EF}"/>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866601" y="3657600"/>
                        <a:ext cx="4210050" cy="2562225"/>
                      </a:xfrm>
                      <a:prstGeom prst="rect">
                        <a:avLst/>
                      </a:prstGeom>
                      <a:solidFill>
                        <a:schemeClr val="accent5">
                          <a:lumMod val="75000"/>
                        </a:schemeClr>
                      </a:solidFill>
                    </p:spPr>
                  </p:pic>
                </p:oleObj>
              </mc:Fallback>
            </mc:AlternateContent>
          </a:graphicData>
        </a:graphic>
      </p:graphicFrame>
    </p:spTree>
    <p:extLst>
      <p:ext uri="{BB962C8B-B14F-4D97-AF65-F5344CB8AC3E}">
        <p14:creationId xmlns:p14="http://schemas.microsoft.com/office/powerpoint/2010/main" val="1095527091"/>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altLang="en-US" b="1" dirty="0">
                <a:ea typeface="ＭＳ Ｐゴシック" panose="020B0600070205080204" pitchFamily="34" charset="-128"/>
              </a:rPr>
              <a:t>Sediment Diagenesis Module</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4" name="Content Placeholder 2">
            <a:extLst>
              <a:ext uri="{FF2B5EF4-FFF2-40B4-BE49-F238E27FC236}">
                <a16:creationId xmlns:a16="http://schemas.microsoft.com/office/drawing/2014/main" id="{8C57CECE-85F2-4397-A70D-FDD2287C6A73}"/>
              </a:ext>
            </a:extLst>
          </p:cNvPr>
          <p:cNvSpPr>
            <a:spLocks noGrp="1"/>
          </p:cNvSpPr>
          <p:nvPr>
            <p:ph idx="1"/>
          </p:nvPr>
        </p:nvSpPr>
        <p:spPr>
          <a:xfrm>
            <a:off x="-2818" y="1910385"/>
            <a:ext cx="4262087" cy="4562609"/>
          </a:xfrm>
        </p:spPr>
        <p:txBody>
          <a:bodyPr>
            <a:normAutofit fontScale="62500" lnSpcReduction="20000"/>
          </a:bodyPr>
          <a:lstStyle/>
          <a:p>
            <a:r>
              <a:rPr lang="en-US" sz="2600" b="1" dirty="0">
                <a:latin typeface="Arial" panose="020B0604020202020204" pitchFamily="34" charset="0"/>
                <a:cs typeface="Arial" panose="020B0604020202020204" pitchFamily="34" charset="0"/>
              </a:rPr>
              <a:t>Inputs: csv format</a:t>
            </a:r>
          </a:p>
          <a:p>
            <a:r>
              <a:rPr lang="en-US" sz="2600" dirty="0">
                <a:latin typeface="Arial" panose="020B0604020202020204" pitchFamily="34" charset="0"/>
                <a:cs typeface="Arial" panose="020B0604020202020204" pitchFamily="34" charset="0"/>
              </a:rPr>
              <a:t>Outputs: Bottom layer and averaged outputs</a:t>
            </a:r>
          </a:p>
          <a:p>
            <a:r>
              <a:rPr lang="en-US" sz="2600" dirty="0">
                <a:latin typeface="Arial" panose="020B0604020202020204" pitchFamily="34" charset="0"/>
                <a:cs typeface="Arial" panose="020B0604020202020204" pitchFamily="34" charset="0"/>
              </a:rPr>
              <a:t>Simplified computations to steady-state</a:t>
            </a: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SOD and sediment fluxes for all water column layers</a:t>
            </a:r>
            <a:r>
              <a:rPr lang="en-US" sz="2600" kern="0" dirty="0">
                <a:latin typeface="Arial" panose="020B0604020202020204" pitchFamily="34" charset="0"/>
                <a:ea typeface="DengXian" panose="02010600030101010101" pitchFamily="2" charset="-122"/>
                <a:cs typeface="Arial" panose="020B0604020202020204" pitchFamily="34" charset="0"/>
              </a:rPr>
              <a:t> </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initial conditions for NO3 in sediment layers (layers 1 and 2)</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a:t>
            </a:r>
            <a:r>
              <a:rPr lang="en-US" sz="2600" kern="0" dirty="0">
                <a:latin typeface="Arial" panose="020B0604020202020204" pitchFamily="34" charset="0"/>
                <a:ea typeface="DengXian" panose="02010600030101010101" pitchFamily="2" charset="-122"/>
                <a:cs typeface="Arial" panose="020B0604020202020204" pitchFamily="34" charset="0"/>
              </a:rPr>
              <a:t>an </a:t>
            </a:r>
            <a:r>
              <a:rPr lang="en-US" sz="2600" kern="0" dirty="0">
                <a:effectLst/>
                <a:latin typeface="Arial" panose="020B0604020202020204" pitchFamily="34" charset="0"/>
                <a:ea typeface="DengXian" panose="02010600030101010101" pitchFamily="2" charset="-122"/>
                <a:cs typeface="Arial" panose="020B0604020202020204" pitchFamily="34" charset="0"/>
              </a:rPr>
              <a:t>averaged SOD and sediment fluxes into the output for each segment</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a subroutine for computing sediment POM and delete the corresponding parts in water-quality.f90 </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pPr>
              <a:spcBef>
                <a:spcPts val="0"/>
              </a:spcBef>
            </a:pPr>
            <a:r>
              <a:rPr lang="en-US" sz="2600" kern="0" dirty="0">
                <a:effectLst/>
                <a:latin typeface="Arial" panose="020B0604020202020204" pitchFamily="34" charset="0"/>
                <a:ea typeface="DengXian" panose="02010600030101010101" pitchFamily="2" charset="-122"/>
                <a:cs typeface="Arial" panose="020B0604020202020204" pitchFamily="34" charset="0"/>
              </a:rPr>
              <a:t>Add sediment POM (POC, PON and POP) computation (</a:t>
            </a:r>
            <a:r>
              <a:rPr lang="en-US" sz="2600" kern="0" dirty="0">
                <a:solidFill>
                  <a:srgbClr val="0000FF"/>
                </a:solidFill>
                <a:effectLst/>
                <a:latin typeface="Arial" panose="020B0604020202020204" pitchFamily="34" charset="0"/>
                <a:ea typeface="DengXian" panose="02010600030101010101" pitchFamily="2" charset="-122"/>
                <a:cs typeface="Arial" panose="020B0604020202020204" pitchFamily="34" charset="0"/>
              </a:rPr>
              <a:t>Subroutine</a:t>
            </a:r>
            <a:r>
              <a:rPr lang="en-US" sz="2600" kern="0" dirty="0">
                <a:solidFill>
                  <a:srgbClr val="000000"/>
                </a:solidFill>
                <a:effectLst/>
                <a:latin typeface="Arial" panose="020B0604020202020204" pitchFamily="34" charset="0"/>
                <a:ea typeface="DengXian" panose="02010600030101010101" pitchFamily="2" charset="-122"/>
                <a:cs typeface="Arial" panose="020B0604020202020204" pitchFamily="34" charset="0"/>
              </a:rPr>
              <a:t> </a:t>
            </a:r>
            <a:r>
              <a:rPr lang="en-US" sz="2600" kern="0" dirty="0" err="1">
                <a:solidFill>
                  <a:srgbClr val="000000"/>
                </a:solidFill>
                <a:effectLst/>
                <a:latin typeface="Arial" panose="020B0604020202020204" pitchFamily="34" charset="0"/>
                <a:ea typeface="DengXian" panose="02010600030101010101" pitchFamily="2" charset="-122"/>
                <a:cs typeface="Arial" panose="020B0604020202020204" pitchFamily="34" charset="0"/>
              </a:rPr>
              <a:t>SedimentPOM</a:t>
            </a:r>
            <a:r>
              <a:rPr lang="en-US" sz="2600" kern="0" dirty="0">
                <a:effectLst/>
                <a:latin typeface="Arial" panose="020B0604020202020204" pitchFamily="34" charset="0"/>
                <a:ea typeface="DengXian" panose="02010600030101010101" pitchFamily="2" charset="-122"/>
                <a:cs typeface="Arial" panose="020B0604020202020204" pitchFamily="34" charset="0"/>
              </a:rPr>
              <a:t>)</a:t>
            </a:r>
          </a:p>
          <a:p>
            <a:pPr>
              <a:spcBef>
                <a:spcPts val="0"/>
              </a:spcBef>
            </a:pPr>
            <a:r>
              <a:rPr lang="en-US" sz="2600" kern="0" dirty="0">
                <a:effectLst/>
                <a:latin typeface="Arial" panose="020B0604020202020204" pitchFamily="34" charset="0"/>
                <a:cs typeface="Arial" panose="020B0604020202020204" pitchFamily="34" charset="0"/>
              </a:rPr>
              <a:t>Add the correction for calculating </a:t>
            </a:r>
            <a:r>
              <a:rPr lang="en-US" sz="2600" kern="0" dirty="0">
                <a:solidFill>
                  <a:srgbClr val="000000"/>
                </a:solidFill>
                <a:effectLst/>
                <a:latin typeface="Arial" panose="020B0604020202020204" pitchFamily="34" charset="0"/>
                <a:cs typeface="Arial" panose="020B0604020202020204" pitchFamily="34" charset="0"/>
              </a:rPr>
              <a:t>SD_W12</a:t>
            </a:r>
          </a:p>
          <a:p>
            <a:pPr>
              <a:spcBef>
                <a:spcPts val="0"/>
              </a:spcBef>
            </a:pPr>
            <a:r>
              <a:rPr lang="en-US" sz="2600" kern="0" dirty="0">
                <a:solidFill>
                  <a:srgbClr val="000000"/>
                </a:solidFill>
                <a:effectLst/>
                <a:latin typeface="Arial" panose="020B0604020202020204" pitchFamily="34" charset="0"/>
                <a:cs typeface="Arial" panose="020B0604020202020204" pitchFamily="34" charset="0"/>
              </a:rPr>
              <a:t>Add a correction for PO4 partitioning coefficient in layer 1</a:t>
            </a:r>
          </a:p>
          <a:p>
            <a:pPr>
              <a:spcBef>
                <a:spcPts val="0"/>
              </a:spcBef>
            </a:pPr>
            <a:r>
              <a:rPr lang="en-US" sz="2600" kern="0" dirty="0">
                <a:solidFill>
                  <a:srgbClr val="000000"/>
                </a:solidFill>
                <a:effectLst/>
                <a:latin typeface="Arial" panose="020B0604020202020204" pitchFamily="34" charset="0"/>
                <a:cs typeface="Arial" panose="020B0604020202020204" pitchFamily="34" charset="0"/>
              </a:rPr>
              <a:t>Add partitioning of sediment NH4</a:t>
            </a:r>
          </a:p>
          <a:p>
            <a:pPr>
              <a:spcBef>
                <a:spcPts val="0"/>
              </a:spcBef>
            </a:pPr>
            <a:r>
              <a:rPr lang="en-US" sz="2600" kern="0" dirty="0">
                <a:solidFill>
                  <a:srgbClr val="000000"/>
                </a:solidFill>
                <a:latin typeface="Arial" panose="020B0604020202020204" pitchFamily="34" charset="0"/>
                <a:cs typeface="Arial" panose="020B0604020202020204" pitchFamily="34" charset="0"/>
              </a:rPr>
              <a:t>Modify</a:t>
            </a:r>
            <a:r>
              <a:rPr lang="en-US" sz="2600" kern="0" dirty="0">
                <a:solidFill>
                  <a:srgbClr val="000000"/>
                </a:solidFill>
                <a:effectLst/>
                <a:latin typeface="Arial" panose="020B0604020202020204" pitchFamily="34" charset="0"/>
                <a:cs typeface="Arial" panose="020B0604020202020204" pitchFamily="34" charset="0"/>
              </a:rPr>
              <a:t> the numerical solution for CH4</a:t>
            </a:r>
            <a:endParaRPr lang="en-US" sz="2600" kern="100" dirty="0">
              <a:effectLst/>
              <a:latin typeface="Arial" panose="020B0604020202020204" pitchFamily="34" charset="0"/>
              <a:ea typeface="DengXian" panose="02010600030101010101" pitchFamily="2" charset="-122"/>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grpSp>
        <p:nvGrpSpPr>
          <p:cNvPr id="5" name="Group 4">
            <a:extLst>
              <a:ext uri="{FF2B5EF4-FFF2-40B4-BE49-F238E27FC236}">
                <a16:creationId xmlns:a16="http://schemas.microsoft.com/office/drawing/2014/main" id="{6683F6CA-2134-42D8-9910-309086CA4E09}"/>
              </a:ext>
            </a:extLst>
          </p:cNvPr>
          <p:cNvGrpSpPr/>
          <p:nvPr/>
        </p:nvGrpSpPr>
        <p:grpSpPr>
          <a:xfrm>
            <a:off x="4350479" y="1600200"/>
            <a:ext cx="4760138" cy="2906122"/>
            <a:chOff x="914400" y="1309818"/>
            <a:chExt cx="6346850" cy="3874830"/>
          </a:xfrm>
          <a:solidFill>
            <a:schemeClr val="accent1">
              <a:lumMod val="20000"/>
              <a:lumOff val="80000"/>
            </a:schemeClr>
          </a:solidFill>
        </p:grpSpPr>
        <p:sp>
          <p:nvSpPr>
            <p:cNvPr id="6" name="TextBox 5">
              <a:extLst>
                <a:ext uri="{FF2B5EF4-FFF2-40B4-BE49-F238E27FC236}">
                  <a16:creationId xmlns:a16="http://schemas.microsoft.com/office/drawing/2014/main" id="{6C9AC725-6C4A-423D-BCCC-D750F2712B80}"/>
                </a:ext>
              </a:extLst>
            </p:cNvPr>
            <p:cNvSpPr txBox="1"/>
            <p:nvPr/>
          </p:nvSpPr>
          <p:spPr>
            <a:xfrm>
              <a:off x="1280159" y="2764553"/>
              <a:ext cx="1852582" cy="400109"/>
            </a:xfrm>
            <a:prstGeom prst="rect">
              <a:avLst/>
            </a:prstGeom>
            <a:grpFill/>
          </p:spPr>
          <p:txBody>
            <a:bodyPr wrap="square" rtlCol="0">
              <a:spAutoFit/>
            </a:bodyPr>
            <a:lstStyle/>
            <a:p>
              <a:r>
                <a:rPr lang="en-US" sz="1350" b="1" dirty="0"/>
                <a:t>Water Column</a:t>
              </a:r>
            </a:p>
          </p:txBody>
        </p:sp>
        <p:sp>
          <p:nvSpPr>
            <p:cNvPr id="7" name="TextBox 6">
              <a:extLst>
                <a:ext uri="{FF2B5EF4-FFF2-40B4-BE49-F238E27FC236}">
                  <a16:creationId xmlns:a16="http://schemas.microsoft.com/office/drawing/2014/main" id="{95DB2706-6033-48B1-A0AF-C3D22BC6C9EE}"/>
                </a:ext>
              </a:extLst>
            </p:cNvPr>
            <p:cNvSpPr txBox="1"/>
            <p:nvPr/>
          </p:nvSpPr>
          <p:spPr>
            <a:xfrm>
              <a:off x="1280356" y="3971561"/>
              <a:ext cx="2743000" cy="400109"/>
            </a:xfrm>
            <a:prstGeom prst="rect">
              <a:avLst/>
            </a:prstGeom>
            <a:grpFill/>
          </p:spPr>
          <p:txBody>
            <a:bodyPr wrap="square" rtlCol="0">
              <a:spAutoFit/>
            </a:bodyPr>
            <a:lstStyle/>
            <a:p>
              <a:r>
                <a:rPr lang="en-US" sz="1350" b="1" dirty="0"/>
                <a:t>Active Sediment Layer</a:t>
              </a:r>
            </a:p>
          </p:txBody>
        </p:sp>
        <p:sp>
          <p:nvSpPr>
            <p:cNvPr id="8" name="TextBox 7">
              <a:extLst>
                <a:ext uri="{FF2B5EF4-FFF2-40B4-BE49-F238E27FC236}">
                  <a16:creationId xmlns:a16="http://schemas.microsoft.com/office/drawing/2014/main" id="{1FB04D79-F3A3-45BC-BF54-5C31539353D6}"/>
                </a:ext>
              </a:extLst>
            </p:cNvPr>
            <p:cNvSpPr txBox="1"/>
            <p:nvPr/>
          </p:nvSpPr>
          <p:spPr>
            <a:xfrm>
              <a:off x="1316736" y="4589780"/>
              <a:ext cx="2157981" cy="400109"/>
            </a:xfrm>
            <a:prstGeom prst="rect">
              <a:avLst/>
            </a:prstGeom>
            <a:grpFill/>
          </p:spPr>
          <p:txBody>
            <a:bodyPr wrap="square" rtlCol="0">
              <a:spAutoFit/>
            </a:bodyPr>
            <a:lstStyle/>
            <a:p>
              <a:r>
                <a:rPr lang="en-US" sz="1350" b="1" dirty="0"/>
                <a:t>Deep Sediments</a:t>
              </a:r>
            </a:p>
          </p:txBody>
        </p:sp>
        <p:sp>
          <p:nvSpPr>
            <p:cNvPr id="9" name="Rectangle 96">
              <a:extLst>
                <a:ext uri="{FF2B5EF4-FFF2-40B4-BE49-F238E27FC236}">
                  <a16:creationId xmlns:a16="http://schemas.microsoft.com/office/drawing/2014/main" id="{731B7C20-9441-45C1-B035-D5DB51D15559}"/>
                </a:ext>
              </a:extLst>
            </p:cNvPr>
            <p:cNvSpPr>
              <a:spLocks noChangeArrowheads="1"/>
            </p:cNvSpPr>
            <p:nvPr/>
          </p:nvSpPr>
          <p:spPr bwMode="auto">
            <a:xfrm>
              <a:off x="1316736" y="1835265"/>
              <a:ext cx="1280152"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en-US" sz="1350" dirty="0"/>
                <a:t>Surface cell</a:t>
              </a:r>
            </a:p>
          </p:txBody>
        </p:sp>
        <p:sp>
          <p:nvSpPr>
            <p:cNvPr id="10" name="Rectangle 98">
              <a:extLst>
                <a:ext uri="{FF2B5EF4-FFF2-40B4-BE49-F238E27FC236}">
                  <a16:creationId xmlns:a16="http://schemas.microsoft.com/office/drawing/2014/main" id="{DCDBB059-D5BC-4A06-B0DE-02A38362198C}"/>
                </a:ext>
              </a:extLst>
            </p:cNvPr>
            <p:cNvSpPr>
              <a:spLocks noChangeArrowheads="1"/>
            </p:cNvSpPr>
            <p:nvPr/>
          </p:nvSpPr>
          <p:spPr bwMode="auto">
            <a:xfrm>
              <a:off x="1377284" y="3700204"/>
              <a:ext cx="1219591"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en-US" sz="1350" dirty="0"/>
                <a:t>Bottom cell</a:t>
              </a:r>
            </a:p>
          </p:txBody>
        </p:sp>
        <p:sp>
          <p:nvSpPr>
            <p:cNvPr id="11" name="Line 18">
              <a:extLst>
                <a:ext uri="{FF2B5EF4-FFF2-40B4-BE49-F238E27FC236}">
                  <a16:creationId xmlns:a16="http://schemas.microsoft.com/office/drawing/2014/main" id="{F120B147-8037-4820-9566-BACDBA9A67C8}"/>
                </a:ext>
              </a:extLst>
            </p:cNvPr>
            <p:cNvSpPr>
              <a:spLocks noChangeShapeType="1"/>
            </p:cNvSpPr>
            <p:nvPr/>
          </p:nvSpPr>
          <p:spPr bwMode="auto">
            <a:xfrm>
              <a:off x="950976" y="1828800"/>
              <a:ext cx="2011680" cy="0"/>
            </a:xfrm>
            <a:prstGeom prst="line">
              <a:avLst/>
            </a:prstGeom>
            <a:grpFill/>
            <a:ln w="15875">
              <a:solidFill>
                <a:schemeClr val="tx1"/>
              </a:solidFill>
              <a:prstDash val="dash"/>
              <a:round/>
              <a:headEnd type="none" w="sm" len="sm"/>
              <a:tailEnd type="none" w="sm" len="sm"/>
            </a:ln>
          </p:spPr>
          <p:txBody>
            <a:bodyPr wrap="none" anchor="ctr"/>
            <a:lstStyle/>
            <a:p>
              <a:endParaRPr lang="en-US" sz="1350"/>
            </a:p>
          </p:txBody>
        </p:sp>
        <p:sp>
          <p:nvSpPr>
            <p:cNvPr id="12" name="Line 18">
              <a:extLst>
                <a:ext uri="{FF2B5EF4-FFF2-40B4-BE49-F238E27FC236}">
                  <a16:creationId xmlns:a16="http://schemas.microsoft.com/office/drawing/2014/main" id="{516805F2-4E87-4D41-B810-E454EF6B3ECF}"/>
                </a:ext>
              </a:extLst>
            </p:cNvPr>
            <p:cNvSpPr>
              <a:spLocks noChangeShapeType="1"/>
            </p:cNvSpPr>
            <p:nvPr/>
          </p:nvSpPr>
          <p:spPr bwMode="auto">
            <a:xfrm>
              <a:off x="914400" y="4029385"/>
              <a:ext cx="3108960" cy="0"/>
            </a:xfrm>
            <a:prstGeom prst="line">
              <a:avLst/>
            </a:prstGeom>
            <a:grpFill/>
            <a:ln w="15875">
              <a:solidFill>
                <a:schemeClr val="tx1"/>
              </a:solidFill>
              <a:prstDash val="dash"/>
              <a:round/>
              <a:headEnd type="none" w="sm" len="sm"/>
              <a:tailEnd type="none" w="sm" len="sm"/>
            </a:ln>
          </p:spPr>
          <p:txBody>
            <a:bodyPr wrap="none" anchor="ctr"/>
            <a:lstStyle/>
            <a:p>
              <a:endParaRPr lang="en-US" sz="1350"/>
            </a:p>
          </p:txBody>
        </p:sp>
        <p:sp>
          <p:nvSpPr>
            <p:cNvPr id="13" name="Line 18">
              <a:extLst>
                <a:ext uri="{FF2B5EF4-FFF2-40B4-BE49-F238E27FC236}">
                  <a16:creationId xmlns:a16="http://schemas.microsoft.com/office/drawing/2014/main" id="{EC9553AE-3291-45D2-9010-4729FB9A6F68}"/>
                </a:ext>
              </a:extLst>
            </p:cNvPr>
            <p:cNvSpPr>
              <a:spLocks noChangeShapeType="1"/>
            </p:cNvSpPr>
            <p:nvPr/>
          </p:nvSpPr>
          <p:spPr bwMode="auto">
            <a:xfrm>
              <a:off x="914400" y="4325112"/>
              <a:ext cx="3108960" cy="0"/>
            </a:xfrm>
            <a:prstGeom prst="line">
              <a:avLst/>
            </a:prstGeom>
            <a:grpFill/>
            <a:ln w="15875">
              <a:solidFill>
                <a:schemeClr val="tx1"/>
              </a:solidFill>
              <a:prstDash val="dash"/>
              <a:round/>
              <a:headEnd type="none" w="sm" len="sm"/>
              <a:tailEnd type="none" w="sm" len="sm"/>
            </a:ln>
          </p:spPr>
          <p:txBody>
            <a:bodyPr wrap="none" anchor="ctr"/>
            <a:lstStyle/>
            <a:p>
              <a:endParaRPr lang="en-US" sz="1350"/>
            </a:p>
          </p:txBody>
        </p:sp>
        <p:sp>
          <p:nvSpPr>
            <p:cNvPr id="14" name="Line 18">
              <a:extLst>
                <a:ext uri="{FF2B5EF4-FFF2-40B4-BE49-F238E27FC236}">
                  <a16:creationId xmlns:a16="http://schemas.microsoft.com/office/drawing/2014/main" id="{7A3FD281-5333-4AD0-88E2-1FFC8075E405}"/>
                </a:ext>
              </a:extLst>
            </p:cNvPr>
            <p:cNvSpPr>
              <a:spLocks noChangeShapeType="1"/>
            </p:cNvSpPr>
            <p:nvPr/>
          </p:nvSpPr>
          <p:spPr bwMode="auto">
            <a:xfrm>
              <a:off x="914400" y="5184648"/>
              <a:ext cx="3108960" cy="0"/>
            </a:xfrm>
            <a:prstGeom prst="line">
              <a:avLst/>
            </a:prstGeom>
            <a:grpFill/>
            <a:ln w="19050">
              <a:solidFill>
                <a:schemeClr val="tx1"/>
              </a:solidFill>
              <a:prstDash val="dash"/>
              <a:round/>
              <a:headEnd type="none" w="sm" len="sm"/>
              <a:tailEnd type="none" w="sm" len="sm"/>
            </a:ln>
          </p:spPr>
          <p:txBody>
            <a:bodyPr wrap="none" anchor="ctr"/>
            <a:lstStyle/>
            <a:p>
              <a:endParaRPr lang="en-US" sz="1350"/>
            </a:p>
          </p:txBody>
        </p:sp>
        <p:sp>
          <p:nvSpPr>
            <p:cNvPr id="15" name="Line 39">
              <a:extLst>
                <a:ext uri="{FF2B5EF4-FFF2-40B4-BE49-F238E27FC236}">
                  <a16:creationId xmlns:a16="http://schemas.microsoft.com/office/drawing/2014/main" id="{F267E8EB-4E4B-4C6C-ADA3-09A95622ED3C}"/>
                </a:ext>
              </a:extLst>
            </p:cNvPr>
            <p:cNvSpPr>
              <a:spLocks noChangeShapeType="1"/>
            </p:cNvSpPr>
            <p:nvPr/>
          </p:nvSpPr>
          <p:spPr bwMode="auto">
            <a:xfrm>
              <a:off x="1207008" y="1834825"/>
              <a:ext cx="0" cy="21945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16" name="Line 39">
              <a:extLst>
                <a:ext uri="{FF2B5EF4-FFF2-40B4-BE49-F238E27FC236}">
                  <a16:creationId xmlns:a16="http://schemas.microsoft.com/office/drawing/2014/main" id="{8AACD5F8-0E08-4C36-8221-B92263D971F1}"/>
                </a:ext>
              </a:extLst>
            </p:cNvPr>
            <p:cNvSpPr>
              <a:spLocks noChangeShapeType="1"/>
            </p:cNvSpPr>
            <p:nvPr/>
          </p:nvSpPr>
          <p:spPr bwMode="auto">
            <a:xfrm>
              <a:off x="1207008" y="3992809"/>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17" name="Line 39">
              <a:extLst>
                <a:ext uri="{FF2B5EF4-FFF2-40B4-BE49-F238E27FC236}">
                  <a16:creationId xmlns:a16="http://schemas.microsoft.com/office/drawing/2014/main" id="{F76D0944-AAD6-479B-AB8B-CC301102F969}"/>
                </a:ext>
              </a:extLst>
            </p:cNvPr>
            <p:cNvSpPr>
              <a:spLocks noChangeShapeType="1"/>
            </p:cNvSpPr>
            <p:nvPr/>
          </p:nvSpPr>
          <p:spPr bwMode="auto">
            <a:xfrm>
              <a:off x="1207008" y="4358569"/>
              <a:ext cx="0" cy="8229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18" name="Arc 17">
              <a:extLst>
                <a:ext uri="{FF2B5EF4-FFF2-40B4-BE49-F238E27FC236}">
                  <a16:creationId xmlns:a16="http://schemas.microsoft.com/office/drawing/2014/main" id="{88040D77-54D1-4275-A070-7B679579BCAF}"/>
                </a:ext>
              </a:extLst>
            </p:cNvPr>
            <p:cNvSpPr/>
            <p:nvPr/>
          </p:nvSpPr>
          <p:spPr>
            <a:xfrm>
              <a:off x="2194560" y="1527930"/>
              <a:ext cx="1280160" cy="1005412"/>
            </a:xfrm>
            <a:prstGeom prst="arc">
              <a:avLst/>
            </a:prstGeom>
            <a:grpFill/>
            <a:ln w="22225">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9" name="TextBox 18">
              <a:extLst>
                <a:ext uri="{FF2B5EF4-FFF2-40B4-BE49-F238E27FC236}">
                  <a16:creationId xmlns:a16="http://schemas.microsoft.com/office/drawing/2014/main" id="{4C858E03-BEBA-4074-B614-7BC903EC69CD}"/>
                </a:ext>
              </a:extLst>
            </p:cNvPr>
            <p:cNvSpPr txBox="1"/>
            <p:nvPr/>
          </p:nvSpPr>
          <p:spPr>
            <a:xfrm>
              <a:off x="2194560" y="1309818"/>
              <a:ext cx="671787" cy="400110"/>
            </a:xfrm>
            <a:prstGeom prst="rect">
              <a:avLst/>
            </a:prstGeom>
            <a:grpFill/>
          </p:spPr>
          <p:txBody>
            <a:bodyPr wrap="none" rtlCol="0">
              <a:spAutoFit/>
            </a:bodyPr>
            <a:lstStyle/>
            <a:p>
              <a:r>
                <a:rPr lang="en-US" sz="1500" dirty="0"/>
                <a:t>Area</a:t>
              </a:r>
            </a:p>
          </p:txBody>
        </p:sp>
        <p:sp>
          <p:nvSpPr>
            <p:cNvPr id="20" name="Rectangle 5">
              <a:extLst>
                <a:ext uri="{FF2B5EF4-FFF2-40B4-BE49-F238E27FC236}">
                  <a16:creationId xmlns:a16="http://schemas.microsoft.com/office/drawing/2014/main" id="{9DF955CF-06C3-4248-87CD-F2792ECB4683}"/>
                </a:ext>
              </a:extLst>
            </p:cNvPr>
            <p:cNvSpPr>
              <a:spLocks noChangeArrowheads="1"/>
            </p:cNvSpPr>
            <p:nvPr/>
          </p:nvSpPr>
          <p:spPr bwMode="auto">
            <a:xfrm>
              <a:off x="4041648" y="3581352"/>
              <a:ext cx="2103120" cy="465940"/>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dirty="0"/>
            </a:p>
          </p:txBody>
        </p:sp>
        <p:sp>
          <p:nvSpPr>
            <p:cNvPr id="21" name="Rectangle 6">
              <a:extLst>
                <a:ext uri="{FF2B5EF4-FFF2-40B4-BE49-F238E27FC236}">
                  <a16:creationId xmlns:a16="http://schemas.microsoft.com/office/drawing/2014/main" id="{3B559921-FB87-433A-A8FD-308CAD30658F}"/>
                </a:ext>
              </a:extLst>
            </p:cNvPr>
            <p:cNvSpPr>
              <a:spLocks noChangeArrowheads="1"/>
            </p:cNvSpPr>
            <p:nvPr/>
          </p:nvSpPr>
          <p:spPr bwMode="auto">
            <a:xfrm>
              <a:off x="4041648" y="4047292"/>
              <a:ext cx="2103120"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2" name="Rectangle 7">
              <a:extLst>
                <a:ext uri="{FF2B5EF4-FFF2-40B4-BE49-F238E27FC236}">
                  <a16:creationId xmlns:a16="http://schemas.microsoft.com/office/drawing/2014/main" id="{96FBEF91-F9D1-4B76-B709-3D31EE86025B}"/>
                </a:ext>
              </a:extLst>
            </p:cNvPr>
            <p:cNvSpPr>
              <a:spLocks noChangeArrowheads="1"/>
            </p:cNvSpPr>
            <p:nvPr/>
          </p:nvSpPr>
          <p:spPr bwMode="auto">
            <a:xfrm>
              <a:off x="4041648" y="4332160"/>
              <a:ext cx="2103120" cy="852488"/>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3" name="Rectangle 6">
              <a:extLst>
                <a:ext uri="{FF2B5EF4-FFF2-40B4-BE49-F238E27FC236}">
                  <a16:creationId xmlns:a16="http://schemas.microsoft.com/office/drawing/2014/main" id="{3F73E7D4-6C11-414F-AEC1-3665F882A39B}"/>
                </a:ext>
              </a:extLst>
            </p:cNvPr>
            <p:cNvSpPr>
              <a:spLocks noChangeArrowheads="1"/>
            </p:cNvSpPr>
            <p:nvPr/>
          </p:nvSpPr>
          <p:spPr bwMode="auto">
            <a:xfrm>
              <a:off x="3621024" y="2450140"/>
              <a:ext cx="2944368" cy="685800"/>
            </a:xfrm>
            <a:prstGeom prst="rect">
              <a:avLst/>
            </a:prstGeom>
            <a:grpFill/>
            <a:ln w="9525">
              <a:solidFill>
                <a:schemeClr val="tx1"/>
              </a:solidFill>
              <a:miter lim="800000"/>
              <a:headEnd/>
              <a:tailEnd/>
            </a:ln>
            <a:effectLst/>
          </p:spPr>
          <p:txBody>
            <a:bodyPr wrap="none" anchor="ctr"/>
            <a:lstStyle/>
            <a:p>
              <a:endParaRPr lang="en-US" sz="1350"/>
            </a:p>
          </p:txBody>
        </p:sp>
        <p:sp>
          <p:nvSpPr>
            <p:cNvPr id="24" name="Rectangle 6">
              <a:extLst>
                <a:ext uri="{FF2B5EF4-FFF2-40B4-BE49-F238E27FC236}">
                  <a16:creationId xmlns:a16="http://schemas.microsoft.com/office/drawing/2014/main" id="{696111B2-88B0-4F57-BE0F-9AC8A9D7B68D}"/>
                </a:ext>
              </a:extLst>
            </p:cNvPr>
            <p:cNvSpPr>
              <a:spLocks noChangeArrowheads="1"/>
            </p:cNvSpPr>
            <p:nvPr/>
          </p:nvSpPr>
          <p:spPr bwMode="auto">
            <a:xfrm>
              <a:off x="3182113" y="2020372"/>
              <a:ext cx="3806647" cy="457200"/>
            </a:xfrm>
            <a:prstGeom prst="rect">
              <a:avLst/>
            </a:prstGeom>
            <a:grpFill/>
            <a:ln w="9525">
              <a:solidFill>
                <a:schemeClr val="tx1"/>
              </a:solidFill>
              <a:miter lim="800000"/>
              <a:headEnd/>
              <a:tailEnd/>
            </a:ln>
            <a:effectLst/>
          </p:spPr>
          <p:txBody>
            <a:bodyPr wrap="none" anchor="ctr"/>
            <a:lstStyle/>
            <a:p>
              <a:endParaRPr lang="en-US" sz="1350"/>
            </a:p>
          </p:txBody>
        </p:sp>
        <p:sp>
          <p:nvSpPr>
            <p:cNvPr id="25" name="Rectangle 6">
              <a:extLst>
                <a:ext uri="{FF2B5EF4-FFF2-40B4-BE49-F238E27FC236}">
                  <a16:creationId xmlns:a16="http://schemas.microsoft.com/office/drawing/2014/main" id="{0436B4A1-8C71-4A73-A6B6-4B6148449134}"/>
                </a:ext>
              </a:extLst>
            </p:cNvPr>
            <p:cNvSpPr>
              <a:spLocks noChangeArrowheads="1"/>
            </p:cNvSpPr>
            <p:nvPr/>
          </p:nvSpPr>
          <p:spPr bwMode="auto">
            <a:xfrm>
              <a:off x="2907792" y="1828348"/>
              <a:ext cx="4353458" cy="228600"/>
            </a:xfrm>
            <a:prstGeom prst="rect">
              <a:avLst/>
            </a:prstGeom>
            <a:grpFill/>
            <a:ln w="9525">
              <a:solidFill>
                <a:schemeClr val="tx1"/>
              </a:solidFill>
              <a:miter lim="800000"/>
              <a:headEnd/>
              <a:tailEnd/>
            </a:ln>
            <a:effectLst/>
          </p:spPr>
          <p:txBody>
            <a:bodyPr wrap="none" anchor="ctr"/>
            <a:lstStyle/>
            <a:p>
              <a:endParaRPr lang="en-US" sz="1350"/>
            </a:p>
          </p:txBody>
        </p:sp>
        <p:sp>
          <p:nvSpPr>
            <p:cNvPr id="26" name="Rectangle 6">
              <a:extLst>
                <a:ext uri="{FF2B5EF4-FFF2-40B4-BE49-F238E27FC236}">
                  <a16:creationId xmlns:a16="http://schemas.microsoft.com/office/drawing/2014/main" id="{6D4B59C5-1D35-47F5-87E6-340AF401331C}"/>
                </a:ext>
              </a:extLst>
            </p:cNvPr>
            <p:cNvSpPr>
              <a:spLocks noChangeArrowheads="1"/>
            </p:cNvSpPr>
            <p:nvPr/>
          </p:nvSpPr>
          <p:spPr bwMode="auto">
            <a:xfrm>
              <a:off x="3858768" y="3136392"/>
              <a:ext cx="2468880" cy="457200"/>
            </a:xfrm>
            <a:prstGeom prst="rect">
              <a:avLst/>
            </a:prstGeom>
            <a:grpFill/>
            <a:ln w="9525">
              <a:solidFill>
                <a:schemeClr val="tx1"/>
              </a:solidFill>
              <a:miter lim="800000"/>
              <a:headEnd/>
              <a:tailEnd/>
            </a:ln>
            <a:effectLst/>
          </p:spPr>
          <p:txBody>
            <a:bodyPr wrap="none" anchor="ctr"/>
            <a:lstStyle/>
            <a:p>
              <a:endParaRPr lang="en-US" sz="1350"/>
            </a:p>
          </p:txBody>
        </p:sp>
        <p:sp>
          <p:nvSpPr>
            <p:cNvPr id="27" name="Line 39">
              <a:extLst>
                <a:ext uri="{FF2B5EF4-FFF2-40B4-BE49-F238E27FC236}">
                  <a16:creationId xmlns:a16="http://schemas.microsoft.com/office/drawing/2014/main" id="{D27375D2-83B6-4F55-BECF-B21B13A44B9B}"/>
                </a:ext>
              </a:extLst>
            </p:cNvPr>
            <p:cNvSpPr>
              <a:spLocks noChangeShapeType="1"/>
            </p:cNvSpPr>
            <p:nvPr/>
          </p:nvSpPr>
          <p:spPr bwMode="auto">
            <a:xfrm>
              <a:off x="5193792" y="3883081"/>
              <a:ext cx="0" cy="395836"/>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28" name="Line 39">
              <a:extLst>
                <a:ext uri="{FF2B5EF4-FFF2-40B4-BE49-F238E27FC236}">
                  <a16:creationId xmlns:a16="http://schemas.microsoft.com/office/drawing/2014/main" id="{6980BE60-21E0-4B12-8DAC-E27A74E18B46}"/>
                </a:ext>
              </a:extLst>
            </p:cNvPr>
            <p:cNvSpPr>
              <a:spLocks noChangeShapeType="1"/>
            </p:cNvSpPr>
            <p:nvPr/>
          </p:nvSpPr>
          <p:spPr bwMode="auto">
            <a:xfrm>
              <a:off x="4352544" y="2932105"/>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29" name="Line 39">
              <a:extLst>
                <a:ext uri="{FF2B5EF4-FFF2-40B4-BE49-F238E27FC236}">
                  <a16:creationId xmlns:a16="http://schemas.microsoft.com/office/drawing/2014/main" id="{BAA82B70-A4F9-40FF-9291-A5318817EDF9}"/>
                </a:ext>
              </a:extLst>
            </p:cNvPr>
            <p:cNvSpPr>
              <a:spLocks noChangeShapeType="1"/>
            </p:cNvSpPr>
            <p:nvPr/>
          </p:nvSpPr>
          <p:spPr bwMode="auto">
            <a:xfrm>
              <a:off x="4352544" y="2383465"/>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0" name="Line 39">
              <a:extLst>
                <a:ext uri="{FF2B5EF4-FFF2-40B4-BE49-F238E27FC236}">
                  <a16:creationId xmlns:a16="http://schemas.microsoft.com/office/drawing/2014/main" id="{F3403AD1-89D3-4B9A-99AD-D3267C7BE47A}"/>
                </a:ext>
              </a:extLst>
            </p:cNvPr>
            <p:cNvSpPr>
              <a:spLocks noChangeShapeType="1"/>
            </p:cNvSpPr>
            <p:nvPr/>
          </p:nvSpPr>
          <p:spPr bwMode="auto">
            <a:xfrm>
              <a:off x="4351121" y="1907977"/>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1" name="Line 39">
              <a:extLst>
                <a:ext uri="{FF2B5EF4-FFF2-40B4-BE49-F238E27FC236}">
                  <a16:creationId xmlns:a16="http://schemas.microsoft.com/office/drawing/2014/main" id="{7ACDA1AC-2725-475A-AA60-957D5832D656}"/>
                </a:ext>
              </a:extLst>
            </p:cNvPr>
            <p:cNvSpPr>
              <a:spLocks noChangeShapeType="1"/>
            </p:cNvSpPr>
            <p:nvPr/>
          </p:nvSpPr>
          <p:spPr bwMode="auto">
            <a:xfrm>
              <a:off x="4351121" y="3444169"/>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2" name="Line 39">
              <a:extLst>
                <a:ext uri="{FF2B5EF4-FFF2-40B4-BE49-F238E27FC236}">
                  <a16:creationId xmlns:a16="http://schemas.microsoft.com/office/drawing/2014/main" id="{430BEB2D-C892-4C69-8761-74967576F95E}"/>
                </a:ext>
              </a:extLst>
            </p:cNvPr>
            <p:cNvSpPr>
              <a:spLocks noChangeShapeType="1"/>
            </p:cNvSpPr>
            <p:nvPr/>
          </p:nvSpPr>
          <p:spPr bwMode="auto">
            <a:xfrm>
              <a:off x="4351121" y="3874412"/>
              <a:ext cx="0" cy="365760"/>
            </a:xfrm>
            <a:prstGeom prst="line">
              <a:avLst/>
            </a:prstGeom>
            <a:grpFill/>
            <a:ln w="25400">
              <a:solidFill>
                <a:schemeClr val="tx1"/>
              </a:solidFill>
              <a:round/>
              <a:headEnd type="none" w="sm" len="sm"/>
              <a:tailEnd type="stealth" w="med" len="lg"/>
            </a:ln>
          </p:spPr>
          <p:txBody>
            <a:bodyPr wrap="none" anchor="ctr"/>
            <a:lstStyle/>
            <a:p>
              <a:endParaRPr lang="en-US" sz="1350"/>
            </a:p>
          </p:txBody>
        </p:sp>
        <p:sp>
          <p:nvSpPr>
            <p:cNvPr id="33" name="Line 39">
              <a:extLst>
                <a:ext uri="{FF2B5EF4-FFF2-40B4-BE49-F238E27FC236}">
                  <a16:creationId xmlns:a16="http://schemas.microsoft.com/office/drawing/2014/main" id="{E405954F-13AD-457E-86EE-9CCE94E755A8}"/>
                </a:ext>
              </a:extLst>
            </p:cNvPr>
            <p:cNvSpPr>
              <a:spLocks noChangeShapeType="1"/>
            </p:cNvSpPr>
            <p:nvPr/>
          </p:nvSpPr>
          <p:spPr bwMode="auto">
            <a:xfrm>
              <a:off x="4351121" y="4276748"/>
              <a:ext cx="0" cy="395836"/>
            </a:xfrm>
            <a:prstGeom prst="line">
              <a:avLst/>
            </a:prstGeom>
            <a:grpFill/>
            <a:ln w="25400">
              <a:solidFill>
                <a:schemeClr val="tx1"/>
              </a:solidFill>
              <a:round/>
              <a:headEnd type="none" w="sm" len="sm"/>
              <a:tailEnd type="stealth" w="med" len="lg"/>
            </a:ln>
          </p:spPr>
          <p:txBody>
            <a:bodyPr wrap="none" anchor="ctr"/>
            <a:lstStyle/>
            <a:p>
              <a:endParaRPr lang="en-US" sz="1350"/>
            </a:p>
          </p:txBody>
        </p:sp>
        <p:pic>
          <p:nvPicPr>
            <p:cNvPr id="34" name="Picture 3" descr="C:\Users\q0hectes\AppData\Local\Microsoft\Windows\Temporary Internet Files\Content.IE5\5RIMDWWB\Cycle02-Transparent-Blue[1].png">
              <a:extLst>
                <a:ext uri="{FF2B5EF4-FFF2-40B4-BE49-F238E27FC236}">
                  <a16:creationId xmlns:a16="http://schemas.microsoft.com/office/drawing/2014/main" id="{133EE9CB-497D-40F7-B1B8-E9B27A794369}"/>
                </a:ext>
              </a:extLst>
            </p:cNvPr>
            <p:cNvPicPr>
              <a:picLocks noChangeArrowheads="1"/>
            </p:cNvPicPr>
            <p:nvPr/>
          </p:nvPicPr>
          <p:blipFill>
            <a:blip r:embed="rId2" cstate="print"/>
            <a:srcRect/>
            <a:stretch>
              <a:fillRect/>
            </a:stretch>
          </p:blipFill>
          <p:spPr bwMode="auto">
            <a:xfrm>
              <a:off x="4851816" y="3621040"/>
              <a:ext cx="658368" cy="320024"/>
            </a:xfrm>
            <a:prstGeom prst="rect">
              <a:avLst/>
            </a:prstGeom>
            <a:grpFill/>
          </p:spPr>
        </p:pic>
        <p:pic>
          <p:nvPicPr>
            <p:cNvPr id="35" name="Picture 3" descr="C:\Users\q0hectes\AppData\Local\Microsoft\Windows\Temporary Internet Files\Content.IE5\5RIMDWWB\Cycle02-Transparent-Blue[1].png">
              <a:extLst>
                <a:ext uri="{FF2B5EF4-FFF2-40B4-BE49-F238E27FC236}">
                  <a16:creationId xmlns:a16="http://schemas.microsoft.com/office/drawing/2014/main" id="{AF0D6944-1316-446C-8B7F-863FD283B49D}"/>
                </a:ext>
              </a:extLst>
            </p:cNvPr>
            <p:cNvPicPr>
              <a:picLocks noChangeArrowheads="1"/>
            </p:cNvPicPr>
            <p:nvPr/>
          </p:nvPicPr>
          <p:blipFill>
            <a:blip r:embed="rId2" cstate="print"/>
            <a:srcRect/>
            <a:stretch>
              <a:fillRect/>
            </a:stretch>
          </p:blipFill>
          <p:spPr bwMode="auto">
            <a:xfrm>
              <a:off x="4851816" y="3179453"/>
              <a:ext cx="658368" cy="322699"/>
            </a:xfrm>
            <a:prstGeom prst="rect">
              <a:avLst/>
            </a:prstGeom>
            <a:grpFill/>
          </p:spPr>
        </p:pic>
        <p:pic>
          <p:nvPicPr>
            <p:cNvPr id="36" name="Picture 3" descr="C:\Users\q0hectes\AppData\Local\Microsoft\Windows\Temporary Internet Files\Content.IE5\5RIMDWWB\Cycle02-Transparent-Blue[1].png">
              <a:extLst>
                <a:ext uri="{FF2B5EF4-FFF2-40B4-BE49-F238E27FC236}">
                  <a16:creationId xmlns:a16="http://schemas.microsoft.com/office/drawing/2014/main" id="{B1E80282-ACFF-4E6E-8E2D-4B42652EF174}"/>
                </a:ext>
              </a:extLst>
            </p:cNvPr>
            <p:cNvPicPr>
              <a:picLocks noChangeArrowheads="1"/>
            </p:cNvPicPr>
            <p:nvPr/>
          </p:nvPicPr>
          <p:blipFill>
            <a:blip r:embed="rId2" cstate="print"/>
            <a:srcRect/>
            <a:stretch>
              <a:fillRect/>
            </a:stretch>
          </p:blipFill>
          <p:spPr bwMode="auto">
            <a:xfrm>
              <a:off x="4864608" y="2630813"/>
              <a:ext cx="658368" cy="322699"/>
            </a:xfrm>
            <a:prstGeom prst="rect">
              <a:avLst/>
            </a:prstGeom>
            <a:grpFill/>
          </p:spPr>
        </p:pic>
        <p:pic>
          <p:nvPicPr>
            <p:cNvPr id="37" name="Picture 3" descr="C:\Users\q0hectes\AppData\Local\Microsoft\Windows\Temporary Internet Files\Content.IE5\5RIMDWWB\Cycle02-Transparent-Blue[1].png">
              <a:extLst>
                <a:ext uri="{FF2B5EF4-FFF2-40B4-BE49-F238E27FC236}">
                  <a16:creationId xmlns:a16="http://schemas.microsoft.com/office/drawing/2014/main" id="{8F38830A-F387-4575-828B-093356FDE279}"/>
                </a:ext>
              </a:extLst>
            </p:cNvPr>
            <p:cNvPicPr>
              <a:picLocks noChangeArrowheads="1"/>
            </p:cNvPicPr>
            <p:nvPr/>
          </p:nvPicPr>
          <p:blipFill>
            <a:blip r:embed="rId2" cstate="print"/>
            <a:srcRect/>
            <a:stretch>
              <a:fillRect/>
            </a:stretch>
          </p:blipFill>
          <p:spPr bwMode="auto">
            <a:xfrm>
              <a:off x="4864608" y="2118749"/>
              <a:ext cx="658368" cy="322699"/>
            </a:xfrm>
            <a:prstGeom prst="rect">
              <a:avLst/>
            </a:prstGeom>
            <a:grpFill/>
          </p:spPr>
        </p:pic>
        <p:pic>
          <p:nvPicPr>
            <p:cNvPr id="38" name="Picture 3" descr="C:\Users\q0hectes\AppData\Local\Microsoft\Windows\Temporary Internet Files\Content.IE5\5RIMDWWB\Cycle02-Transparent-Blue[1].png">
              <a:extLst>
                <a:ext uri="{FF2B5EF4-FFF2-40B4-BE49-F238E27FC236}">
                  <a16:creationId xmlns:a16="http://schemas.microsoft.com/office/drawing/2014/main" id="{CB62BFEA-19E8-43AA-B240-93AD69214BB2}"/>
                </a:ext>
              </a:extLst>
            </p:cNvPr>
            <p:cNvPicPr>
              <a:picLocks noChangeArrowheads="1"/>
            </p:cNvPicPr>
            <p:nvPr/>
          </p:nvPicPr>
          <p:blipFill>
            <a:blip r:embed="rId2" cstate="print"/>
            <a:srcRect/>
            <a:stretch>
              <a:fillRect/>
            </a:stretch>
          </p:blipFill>
          <p:spPr bwMode="auto">
            <a:xfrm>
              <a:off x="4864608" y="1834130"/>
              <a:ext cx="658368" cy="241558"/>
            </a:xfrm>
            <a:prstGeom prst="rect">
              <a:avLst/>
            </a:prstGeom>
            <a:grpFill/>
          </p:spPr>
        </p:pic>
        <p:sp>
          <p:nvSpPr>
            <p:cNvPr id="39" name="Rectangle 6">
              <a:extLst>
                <a:ext uri="{FF2B5EF4-FFF2-40B4-BE49-F238E27FC236}">
                  <a16:creationId xmlns:a16="http://schemas.microsoft.com/office/drawing/2014/main" id="{30449D17-AECE-4AED-8E64-B5320FAB94D4}"/>
                </a:ext>
              </a:extLst>
            </p:cNvPr>
            <p:cNvSpPr>
              <a:spLocks noChangeArrowheads="1"/>
            </p:cNvSpPr>
            <p:nvPr/>
          </p:nvSpPr>
          <p:spPr bwMode="auto">
            <a:xfrm>
              <a:off x="2908706" y="2048256"/>
              <a:ext cx="273406"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0" name="Rectangle 6">
              <a:extLst>
                <a:ext uri="{FF2B5EF4-FFF2-40B4-BE49-F238E27FC236}">
                  <a16:creationId xmlns:a16="http://schemas.microsoft.com/office/drawing/2014/main" id="{6D00586E-41C7-43BB-BF33-2745B39EF500}"/>
                </a:ext>
              </a:extLst>
            </p:cNvPr>
            <p:cNvSpPr>
              <a:spLocks noChangeArrowheads="1"/>
            </p:cNvSpPr>
            <p:nvPr/>
          </p:nvSpPr>
          <p:spPr bwMode="auto">
            <a:xfrm>
              <a:off x="3182112" y="2478024"/>
              <a:ext cx="441655"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1" name="Rectangle 6">
              <a:extLst>
                <a:ext uri="{FF2B5EF4-FFF2-40B4-BE49-F238E27FC236}">
                  <a16:creationId xmlns:a16="http://schemas.microsoft.com/office/drawing/2014/main" id="{D0D3BA6B-6D58-4380-B100-FA86A1C0EFFD}"/>
                </a:ext>
              </a:extLst>
            </p:cNvPr>
            <p:cNvSpPr>
              <a:spLocks noChangeArrowheads="1"/>
            </p:cNvSpPr>
            <p:nvPr/>
          </p:nvSpPr>
          <p:spPr bwMode="auto">
            <a:xfrm>
              <a:off x="3621024" y="3140075"/>
              <a:ext cx="231343"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dirty="0"/>
            </a:p>
          </p:txBody>
        </p:sp>
        <p:sp>
          <p:nvSpPr>
            <p:cNvPr id="42" name="Rectangle 6">
              <a:extLst>
                <a:ext uri="{FF2B5EF4-FFF2-40B4-BE49-F238E27FC236}">
                  <a16:creationId xmlns:a16="http://schemas.microsoft.com/office/drawing/2014/main" id="{97CD7396-0909-4253-8A5D-4E99B9AE37D9}"/>
                </a:ext>
              </a:extLst>
            </p:cNvPr>
            <p:cNvSpPr>
              <a:spLocks noChangeArrowheads="1"/>
            </p:cNvSpPr>
            <p:nvPr/>
          </p:nvSpPr>
          <p:spPr bwMode="auto">
            <a:xfrm>
              <a:off x="3858768" y="3602736"/>
              <a:ext cx="182880"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3" name="Rectangle 6">
              <a:extLst>
                <a:ext uri="{FF2B5EF4-FFF2-40B4-BE49-F238E27FC236}">
                  <a16:creationId xmlns:a16="http://schemas.microsoft.com/office/drawing/2014/main" id="{DA306EB9-3BCB-4F65-BD21-B89A046DFECD}"/>
                </a:ext>
              </a:extLst>
            </p:cNvPr>
            <p:cNvSpPr>
              <a:spLocks noChangeArrowheads="1"/>
            </p:cNvSpPr>
            <p:nvPr/>
          </p:nvSpPr>
          <p:spPr bwMode="auto">
            <a:xfrm>
              <a:off x="6986016" y="2048256"/>
              <a:ext cx="273406"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4" name="Rectangle 6">
              <a:extLst>
                <a:ext uri="{FF2B5EF4-FFF2-40B4-BE49-F238E27FC236}">
                  <a16:creationId xmlns:a16="http://schemas.microsoft.com/office/drawing/2014/main" id="{3C7D32CB-D11C-4AEF-9EAB-B2A41B4675F0}"/>
                </a:ext>
              </a:extLst>
            </p:cNvPr>
            <p:cNvSpPr>
              <a:spLocks noChangeArrowheads="1"/>
            </p:cNvSpPr>
            <p:nvPr/>
          </p:nvSpPr>
          <p:spPr bwMode="auto">
            <a:xfrm>
              <a:off x="6565392" y="2478024"/>
              <a:ext cx="420624"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5" name="Rectangle 6">
              <a:extLst>
                <a:ext uri="{FF2B5EF4-FFF2-40B4-BE49-F238E27FC236}">
                  <a16:creationId xmlns:a16="http://schemas.microsoft.com/office/drawing/2014/main" id="{7A5AFB00-C074-48E2-B8EE-F7CBC66D7012}"/>
                </a:ext>
              </a:extLst>
            </p:cNvPr>
            <p:cNvSpPr>
              <a:spLocks noChangeArrowheads="1"/>
            </p:cNvSpPr>
            <p:nvPr/>
          </p:nvSpPr>
          <p:spPr bwMode="auto">
            <a:xfrm>
              <a:off x="6327648" y="3140075"/>
              <a:ext cx="231343"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dirty="0"/>
            </a:p>
          </p:txBody>
        </p:sp>
        <p:sp>
          <p:nvSpPr>
            <p:cNvPr id="46" name="Rectangle 6">
              <a:extLst>
                <a:ext uri="{FF2B5EF4-FFF2-40B4-BE49-F238E27FC236}">
                  <a16:creationId xmlns:a16="http://schemas.microsoft.com/office/drawing/2014/main" id="{55284E21-17B9-4658-BD9B-76D2E499E08C}"/>
                </a:ext>
              </a:extLst>
            </p:cNvPr>
            <p:cNvSpPr>
              <a:spLocks noChangeArrowheads="1"/>
            </p:cNvSpPr>
            <p:nvPr/>
          </p:nvSpPr>
          <p:spPr bwMode="auto">
            <a:xfrm>
              <a:off x="6149339" y="3602736"/>
              <a:ext cx="182880" cy="288925"/>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47" name="Line 39">
              <a:extLst>
                <a:ext uri="{FF2B5EF4-FFF2-40B4-BE49-F238E27FC236}">
                  <a16:creationId xmlns:a16="http://schemas.microsoft.com/office/drawing/2014/main" id="{A7112BEC-54C2-46EB-AEF5-C773BFA692B0}"/>
                </a:ext>
              </a:extLst>
            </p:cNvPr>
            <p:cNvSpPr>
              <a:spLocks noChangeShapeType="1"/>
            </p:cNvSpPr>
            <p:nvPr/>
          </p:nvSpPr>
          <p:spPr bwMode="auto">
            <a:xfrm>
              <a:off x="7132320" y="187777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48" name="Line 39">
              <a:extLst>
                <a:ext uri="{FF2B5EF4-FFF2-40B4-BE49-F238E27FC236}">
                  <a16:creationId xmlns:a16="http://schemas.microsoft.com/office/drawing/2014/main" id="{CEA85EF2-0442-4397-9AB1-40A66E13109F}"/>
                </a:ext>
              </a:extLst>
            </p:cNvPr>
            <p:cNvSpPr>
              <a:spLocks noChangeShapeType="1"/>
            </p:cNvSpPr>
            <p:nvPr/>
          </p:nvSpPr>
          <p:spPr bwMode="auto">
            <a:xfrm>
              <a:off x="6803136" y="2294692"/>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49" name="Line 39">
              <a:extLst>
                <a:ext uri="{FF2B5EF4-FFF2-40B4-BE49-F238E27FC236}">
                  <a16:creationId xmlns:a16="http://schemas.microsoft.com/office/drawing/2014/main" id="{6A23EC8A-ED09-4B15-9793-5C5234B27522}"/>
                </a:ext>
              </a:extLst>
            </p:cNvPr>
            <p:cNvSpPr>
              <a:spLocks noChangeShapeType="1"/>
            </p:cNvSpPr>
            <p:nvPr/>
          </p:nvSpPr>
          <p:spPr bwMode="auto">
            <a:xfrm>
              <a:off x="6437376" y="2953512"/>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0" name="Line 39">
              <a:extLst>
                <a:ext uri="{FF2B5EF4-FFF2-40B4-BE49-F238E27FC236}">
                  <a16:creationId xmlns:a16="http://schemas.microsoft.com/office/drawing/2014/main" id="{2AF62D42-092D-4E2C-BB35-497671C60881}"/>
                </a:ext>
              </a:extLst>
            </p:cNvPr>
            <p:cNvSpPr>
              <a:spLocks noChangeShapeType="1"/>
            </p:cNvSpPr>
            <p:nvPr/>
          </p:nvSpPr>
          <p:spPr bwMode="auto">
            <a:xfrm>
              <a:off x="6254496" y="342900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1" name="Line 39">
              <a:extLst>
                <a:ext uri="{FF2B5EF4-FFF2-40B4-BE49-F238E27FC236}">
                  <a16:creationId xmlns:a16="http://schemas.microsoft.com/office/drawing/2014/main" id="{32165693-5288-4556-96D9-F22A4DD8A40F}"/>
                </a:ext>
              </a:extLst>
            </p:cNvPr>
            <p:cNvSpPr>
              <a:spLocks noChangeShapeType="1"/>
            </p:cNvSpPr>
            <p:nvPr/>
          </p:nvSpPr>
          <p:spPr bwMode="auto">
            <a:xfrm>
              <a:off x="3035808" y="1892808"/>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2" name="Line 39">
              <a:extLst>
                <a:ext uri="{FF2B5EF4-FFF2-40B4-BE49-F238E27FC236}">
                  <a16:creationId xmlns:a16="http://schemas.microsoft.com/office/drawing/2014/main" id="{DD9114D7-A9D5-4D59-841D-2B3FBBCD8EF9}"/>
                </a:ext>
              </a:extLst>
            </p:cNvPr>
            <p:cNvSpPr>
              <a:spLocks noChangeShapeType="1"/>
            </p:cNvSpPr>
            <p:nvPr/>
          </p:nvSpPr>
          <p:spPr bwMode="auto">
            <a:xfrm>
              <a:off x="3401568" y="230973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3" name="Line 39">
              <a:extLst>
                <a:ext uri="{FF2B5EF4-FFF2-40B4-BE49-F238E27FC236}">
                  <a16:creationId xmlns:a16="http://schemas.microsoft.com/office/drawing/2014/main" id="{AA7350EA-F441-4628-823E-498F9A484DAB}"/>
                </a:ext>
              </a:extLst>
            </p:cNvPr>
            <p:cNvSpPr>
              <a:spLocks noChangeShapeType="1"/>
            </p:cNvSpPr>
            <p:nvPr/>
          </p:nvSpPr>
          <p:spPr bwMode="auto">
            <a:xfrm>
              <a:off x="3730752" y="2968550"/>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sp>
          <p:nvSpPr>
            <p:cNvPr id="54" name="Line 39">
              <a:extLst>
                <a:ext uri="{FF2B5EF4-FFF2-40B4-BE49-F238E27FC236}">
                  <a16:creationId xmlns:a16="http://schemas.microsoft.com/office/drawing/2014/main" id="{281C7C72-ACDF-4061-958E-F9F417C2B64E}"/>
                </a:ext>
              </a:extLst>
            </p:cNvPr>
            <p:cNvSpPr>
              <a:spLocks noChangeShapeType="1"/>
            </p:cNvSpPr>
            <p:nvPr/>
          </p:nvSpPr>
          <p:spPr bwMode="auto">
            <a:xfrm>
              <a:off x="3950208" y="3444038"/>
              <a:ext cx="0" cy="365760"/>
            </a:xfrm>
            <a:prstGeom prst="line">
              <a:avLst/>
            </a:prstGeom>
            <a:grpFill/>
            <a:ln w="12700">
              <a:solidFill>
                <a:schemeClr val="tx1"/>
              </a:solidFill>
              <a:round/>
              <a:headEnd type="stealth" w="med" len="lg"/>
              <a:tailEnd type="stealth" w="med" len="lg"/>
            </a:ln>
          </p:spPr>
          <p:txBody>
            <a:bodyPr wrap="none" anchor="ctr"/>
            <a:lstStyle/>
            <a:p>
              <a:endParaRPr lang="en-US" sz="1350"/>
            </a:p>
          </p:txBody>
        </p:sp>
      </p:grpSp>
      <p:pic>
        <p:nvPicPr>
          <p:cNvPr id="55" name="Picture 3277">
            <a:extLst>
              <a:ext uri="{FF2B5EF4-FFF2-40B4-BE49-F238E27FC236}">
                <a16:creationId xmlns:a16="http://schemas.microsoft.com/office/drawing/2014/main" id="{BC9FE60B-E0D5-4E9F-8B4B-4E0DFBAE2F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40993" y="4830513"/>
            <a:ext cx="2892332" cy="1642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1735858"/>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28575"/>
            <a:ext cx="9144000" cy="1422400"/>
          </a:xfrm>
        </p:spPr>
        <p:txBody>
          <a:bodyPr/>
          <a:lstStyle/>
          <a:p>
            <a:pPr eaLnBrk="1" hangingPunct="1">
              <a:lnSpc>
                <a:spcPct val="85000"/>
              </a:lnSpc>
            </a:pPr>
            <a:r>
              <a:rPr lang="en-US" dirty="0">
                <a:ea typeface="ＭＳ Ｐゴシック" pitchFamily="34" charset="-128"/>
              </a:rPr>
              <a:t>Total Dissolved Gas (TDG)</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6" name="TextBox 5">
            <a:extLst>
              <a:ext uri="{FF2B5EF4-FFF2-40B4-BE49-F238E27FC236}">
                <a16:creationId xmlns:a16="http://schemas.microsoft.com/office/drawing/2014/main" id="{C86972AD-E7B6-4FE0-8893-CDA1F6B5C531}"/>
              </a:ext>
            </a:extLst>
          </p:cNvPr>
          <p:cNvSpPr txBox="1"/>
          <p:nvPr/>
        </p:nvSpPr>
        <p:spPr>
          <a:xfrm>
            <a:off x="13598" y="4053474"/>
            <a:ext cx="4839288" cy="2308324"/>
          </a:xfrm>
          <a:prstGeom prst="rect">
            <a:avLst/>
          </a:prstGeom>
          <a:noFill/>
        </p:spPr>
        <p:txBody>
          <a:bodyPr wrap="square">
            <a:spAutoFit/>
          </a:bodyPr>
          <a:lstStyle/>
          <a:p>
            <a:pPr marL="285750" indent="-285750">
              <a:buFont typeface="Arial" panose="020B0604020202020204" pitchFamily="34" charset="0"/>
              <a:buChar char="•"/>
            </a:pPr>
            <a:r>
              <a:rPr lang="en-US" sz="2400" dirty="0"/>
              <a:t>Estimates the forebay and tailwater TDG pressures resulting from reservoir operations. </a:t>
            </a:r>
          </a:p>
          <a:p>
            <a:pPr marL="285750" indent="-285750">
              <a:buFont typeface="Arial" panose="020B0604020202020204" pitchFamily="34" charset="0"/>
              <a:buChar char="•"/>
            </a:pPr>
            <a:r>
              <a:rPr lang="en-US" sz="2400" dirty="0">
                <a:ea typeface="ＭＳ Ｐゴシック" pitchFamily="34" charset="-128"/>
              </a:rPr>
              <a:t>TDG Computed from “N2+DO” and DGP</a:t>
            </a:r>
            <a:endParaRPr lang="en-US" sz="2400" dirty="0"/>
          </a:p>
        </p:txBody>
      </p:sp>
      <p:pic>
        <p:nvPicPr>
          <p:cNvPr id="5" name="Picture 4">
            <a:extLst>
              <a:ext uri="{FF2B5EF4-FFF2-40B4-BE49-F238E27FC236}">
                <a16:creationId xmlns:a16="http://schemas.microsoft.com/office/drawing/2014/main" id="{F9A2FDB0-6074-45DF-AD02-61B9B6BB54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8713" y="1472052"/>
            <a:ext cx="4598719" cy="5117170"/>
          </a:xfrm>
          <a:prstGeom prst="rect">
            <a:avLst/>
          </a:prstGeom>
        </p:spPr>
      </p:pic>
      <p:pic>
        <p:nvPicPr>
          <p:cNvPr id="4" name="Picture 2" descr="Image result for Spillway powerhouse figure">
            <a:extLst>
              <a:ext uri="{FF2B5EF4-FFF2-40B4-BE49-F238E27FC236}">
                <a16:creationId xmlns:a16="http://schemas.microsoft.com/office/drawing/2014/main" id="{E4D669CA-CE80-4536-985D-9A4F8308408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1650364"/>
            <a:ext cx="4437888" cy="2083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8490674"/>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7F61A964-BE57-48CB-BC7E-2BBE38BFD58B}"/>
              </a:ext>
            </a:extLst>
          </p:cNvPr>
          <p:cNvSpPr>
            <a:spLocks noGrp="1" noChangeArrowheads="1"/>
          </p:cNvSpPr>
          <p:nvPr>
            <p:ph type="title"/>
          </p:nvPr>
        </p:nvSpPr>
        <p:spPr>
          <a:xfrm>
            <a:off x="0" y="11200"/>
            <a:ext cx="9144000" cy="1422400"/>
          </a:xfrm>
        </p:spPr>
        <p:txBody>
          <a:bodyPr/>
          <a:lstStyle/>
          <a:p>
            <a:pPr eaLnBrk="1" hangingPunct="1">
              <a:lnSpc>
                <a:spcPct val="85000"/>
              </a:lnSpc>
            </a:pPr>
            <a:r>
              <a:rPr lang="en-US" altLang="en-US" b="1" dirty="0">
                <a:ea typeface="ＭＳ Ｐゴシック" panose="020B0600070205080204" pitchFamily="34" charset="-128"/>
              </a:rPr>
              <a:t>Mercury (Hg) Cycle Module</a:t>
            </a:r>
            <a:br>
              <a:rPr lang="en-US" altLang="en-US" b="1" dirty="0">
                <a:ea typeface="ＭＳ Ｐゴシック" panose="020B0600070205080204" pitchFamily="34" charset="-128"/>
              </a:rPr>
            </a:br>
            <a:endParaRPr lang="en-US" altLang="en-US" b="1" dirty="0">
              <a:ea typeface="ＭＳ Ｐゴシック" panose="020B0600070205080204" pitchFamily="34" charset="-128"/>
            </a:endParaRPr>
          </a:p>
        </p:txBody>
      </p:sp>
      <p:sp>
        <p:nvSpPr>
          <p:cNvPr id="3" name="Rectangle 2">
            <a:extLst>
              <a:ext uri="{FF2B5EF4-FFF2-40B4-BE49-F238E27FC236}">
                <a16:creationId xmlns:a16="http://schemas.microsoft.com/office/drawing/2014/main" id="{ED16DDCA-E296-4ACD-943B-CE5A295A5325}"/>
              </a:ext>
            </a:extLst>
          </p:cNvPr>
          <p:cNvSpPr>
            <a:spLocks noChangeArrowheads="1"/>
          </p:cNvSpPr>
          <p:nvPr/>
        </p:nvSpPr>
        <p:spPr bwMode="auto">
          <a:xfrm>
            <a:off x="1666875" y="1152524"/>
            <a:ext cx="1213073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6" name="Object 55">
            <a:extLst>
              <a:ext uri="{FF2B5EF4-FFF2-40B4-BE49-F238E27FC236}">
                <a16:creationId xmlns:a16="http://schemas.microsoft.com/office/drawing/2014/main" id="{DBFF0944-108C-4AFD-994F-35F54647C6FD}"/>
              </a:ext>
            </a:extLst>
          </p:cNvPr>
          <p:cNvGraphicFramePr>
            <a:graphicFrameLocks noChangeAspect="1"/>
          </p:cNvGraphicFramePr>
          <p:nvPr/>
        </p:nvGraphicFramePr>
        <p:xfrm>
          <a:off x="1255278" y="1956655"/>
          <a:ext cx="7162954" cy="4271860"/>
        </p:xfrm>
        <a:graphic>
          <a:graphicData uri="http://schemas.openxmlformats.org/presentationml/2006/ole">
            <mc:AlternateContent xmlns:mc="http://schemas.openxmlformats.org/markup-compatibility/2006">
              <mc:Choice xmlns:v="urn:schemas-microsoft-com:vml" Requires="v">
                <p:oleObj name="Visio" r:id="rId2" imgW="5730363" imgH="3417488" progId="Visio.Drawing.15">
                  <p:embed/>
                </p:oleObj>
              </mc:Choice>
              <mc:Fallback>
                <p:oleObj name="Visio" r:id="rId2" imgW="5730363" imgH="3417488" progId="Visio.Drawing.15">
                  <p:embed/>
                  <p:pic>
                    <p:nvPicPr>
                      <p:cNvPr id="56" name="Object 55">
                        <a:extLst>
                          <a:ext uri="{FF2B5EF4-FFF2-40B4-BE49-F238E27FC236}">
                            <a16:creationId xmlns:a16="http://schemas.microsoft.com/office/drawing/2014/main" id="{DBFF0944-108C-4AFD-994F-35F54647C6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5278" y="1956655"/>
                        <a:ext cx="7162954" cy="4271860"/>
                      </a:xfrm>
                      <a:prstGeom prst="rect">
                        <a:avLst/>
                      </a:prstGeom>
                      <a:noFill/>
                    </p:spPr>
                  </p:pic>
                </p:oleObj>
              </mc:Fallback>
            </mc:AlternateContent>
          </a:graphicData>
        </a:graphic>
      </p:graphicFrame>
      <p:sp>
        <p:nvSpPr>
          <p:cNvPr id="2" name="TextBox 1">
            <a:extLst>
              <a:ext uri="{FF2B5EF4-FFF2-40B4-BE49-F238E27FC236}">
                <a16:creationId xmlns:a16="http://schemas.microsoft.com/office/drawing/2014/main" id="{8D620BDE-35BE-4420-9D49-97650883CE78}"/>
              </a:ext>
            </a:extLst>
          </p:cNvPr>
          <p:cNvSpPr txBox="1"/>
          <p:nvPr/>
        </p:nvSpPr>
        <p:spPr>
          <a:xfrm>
            <a:off x="2055277" y="6236341"/>
            <a:ext cx="5075557" cy="400110"/>
          </a:xfrm>
          <a:prstGeom prst="rect">
            <a:avLst/>
          </a:prstGeom>
          <a:noFill/>
        </p:spPr>
        <p:txBody>
          <a:bodyPr wrap="none" rtlCol="0">
            <a:spAutoFit/>
          </a:bodyPr>
          <a:lstStyle/>
          <a:p>
            <a:r>
              <a:rPr lang="en-US" sz="2000" dirty="0"/>
              <a:t>Conceptual Mercury Cycle in a Water Body</a:t>
            </a:r>
          </a:p>
        </p:txBody>
      </p:sp>
      <p:sp>
        <p:nvSpPr>
          <p:cNvPr id="7" name="TextBox 6">
            <a:extLst>
              <a:ext uri="{FF2B5EF4-FFF2-40B4-BE49-F238E27FC236}">
                <a16:creationId xmlns:a16="http://schemas.microsoft.com/office/drawing/2014/main" id="{1D546B10-FBF6-419E-9FA9-B93A6511C2A6}"/>
              </a:ext>
            </a:extLst>
          </p:cNvPr>
          <p:cNvSpPr txBox="1"/>
          <p:nvPr/>
        </p:nvSpPr>
        <p:spPr>
          <a:xfrm>
            <a:off x="1572417" y="1474901"/>
            <a:ext cx="6442030" cy="400110"/>
          </a:xfrm>
          <a:prstGeom prst="rect">
            <a:avLst/>
          </a:prstGeom>
          <a:solidFill>
            <a:srgbClr val="00B050"/>
          </a:solidFill>
        </p:spPr>
        <p:txBody>
          <a:bodyPr wrap="square">
            <a:spAutoFit/>
          </a:bodyPr>
          <a:lstStyle/>
          <a:p>
            <a:r>
              <a:rPr lang="en-US" altLang="en-US" sz="2000" b="1" dirty="0">
                <a:ea typeface="ＭＳ Ｐゴシック" panose="020B0600070205080204" pitchFamily="34" charset="-128"/>
              </a:rPr>
              <a:t>Elemental Hg          Inorganic Hg        Methylmercury</a:t>
            </a:r>
            <a:endParaRPr lang="en-US" sz="2000" dirty="0"/>
          </a:p>
        </p:txBody>
      </p:sp>
    </p:spTree>
    <p:extLst>
      <p:ext uri="{BB962C8B-B14F-4D97-AF65-F5344CB8AC3E}">
        <p14:creationId xmlns:p14="http://schemas.microsoft.com/office/powerpoint/2010/main" val="600367176"/>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0"/>
            <a:ext cx="8229600" cy="3250121"/>
          </a:xfrm>
        </p:spPr>
        <p:txBody>
          <a:bodyPr wrap="square">
            <a:spAutoFit/>
          </a:bodyPr>
          <a:lstStyle/>
          <a:p>
            <a:pPr>
              <a:buNone/>
            </a:pPr>
            <a:r>
              <a:rPr lang="en-US" sz="1800" dirty="0">
                <a:latin typeface="Arial" pitchFamily="34" charset="0"/>
                <a:cs typeface="Arial" pitchFamily="34" charset="0"/>
              </a:rPr>
              <a:t>Accomplishments slides To Do:</a:t>
            </a:r>
          </a:p>
          <a:p>
            <a:r>
              <a:rPr lang="en-US" sz="1800" dirty="0">
                <a:latin typeface="Arial" pitchFamily="34" charset="0"/>
                <a:cs typeface="Arial" pitchFamily="34" charset="0"/>
              </a:rPr>
              <a:t>Zhong’s slides</a:t>
            </a:r>
          </a:p>
          <a:p>
            <a:r>
              <a:rPr lang="en-US" sz="1800" dirty="0">
                <a:latin typeface="Arial" pitchFamily="34" charset="0"/>
                <a:cs typeface="Arial" pitchFamily="34" charset="0"/>
              </a:rPr>
              <a:t>John’s figure(s) showing operational capabilities</a:t>
            </a:r>
          </a:p>
          <a:p>
            <a:r>
              <a:rPr lang="en-US" sz="1800" dirty="0">
                <a:latin typeface="Arial" pitchFamily="34" charset="0"/>
                <a:cs typeface="Arial" pitchFamily="34" charset="0"/>
              </a:rPr>
              <a:t>Bathymetry tool figure(s) from LimnoTech</a:t>
            </a:r>
          </a:p>
          <a:p>
            <a:r>
              <a:rPr lang="en-US" sz="1800" dirty="0">
                <a:latin typeface="Arial" pitchFamily="34" charset="0"/>
                <a:cs typeface="Arial" pitchFamily="34" charset="0"/>
              </a:rPr>
              <a:t>Plotting figures(s) from Todd, developed during Berlin Lake model review</a:t>
            </a:r>
          </a:p>
          <a:p>
            <a:r>
              <a:rPr lang="en-US" sz="1800" dirty="0">
                <a:latin typeface="Arial" pitchFamily="34" charset="0"/>
                <a:cs typeface="Arial" pitchFamily="34" charset="0"/>
              </a:rPr>
              <a:t>Note release of W2 posted to GitHub, and supporting material</a:t>
            </a:r>
          </a:p>
          <a:p>
            <a:r>
              <a:rPr lang="en-US" sz="1800" dirty="0">
                <a:latin typeface="Arial" pitchFamily="34" charset="0"/>
                <a:cs typeface="Arial" pitchFamily="34" charset="0"/>
              </a:rPr>
              <a:t>Note first release of ERDC’s CE-QUAL-W2 user’s manual - note number of pages and that this is a major achievement demonstrating strong ERDC and </a:t>
            </a:r>
            <a:r>
              <a:rPr lang="en-US" sz="1800">
                <a:latin typeface="Arial" pitchFamily="34" charset="0"/>
                <a:cs typeface="Arial" pitchFamily="34" charset="0"/>
              </a:rPr>
              <a:t>PSU collaboration</a:t>
            </a:r>
          </a:p>
          <a:p>
            <a:endParaRPr lang="en-US" sz="1800" dirty="0">
              <a:latin typeface="Arial" pitchFamily="34" charset="0"/>
              <a:cs typeface="Arial"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FY 21 Accomplishment 1</a:t>
            </a:r>
            <a:endParaRPr lang="en-US" sz="1600" dirty="0">
              <a:solidFill>
                <a:srgbClr val="FF0000"/>
              </a:solidFill>
            </a:endParaRPr>
          </a:p>
        </p:txBody>
      </p:sp>
      <p:sp>
        <p:nvSpPr>
          <p:cNvPr id="3" name="Content Placeholder 2"/>
          <p:cNvSpPr>
            <a:spLocks noGrp="1"/>
          </p:cNvSpPr>
          <p:nvPr>
            <p:ph idx="1"/>
          </p:nvPr>
        </p:nvSpPr>
        <p:spPr>
          <a:xfrm>
            <a:off x="457200" y="1524000"/>
            <a:ext cx="8229600" cy="701731"/>
          </a:xfrm>
        </p:spPr>
        <p:txBody>
          <a:bodyPr wrap="square">
            <a:spAutoFit/>
          </a:bodyPr>
          <a:lstStyle/>
          <a:p>
            <a:pPr>
              <a:buNone/>
            </a:pPr>
            <a:r>
              <a:rPr lang="en-US" sz="1800" dirty="0">
                <a:latin typeface="Arial" pitchFamily="34" charset="0"/>
                <a:cs typeface="Arial" pitchFamily="34" charset="0"/>
              </a:rPr>
              <a:t>Description: NNNNNNNNNNNNNNNNNN.</a:t>
            </a:r>
          </a:p>
          <a:p>
            <a:pPr>
              <a:buNone/>
            </a:pPr>
            <a:r>
              <a:rPr lang="en-US" sz="1800" dirty="0">
                <a:latin typeface="Arial" pitchFamily="34" charset="0"/>
                <a:cs typeface="Arial" pitchFamily="34" charset="0"/>
              </a:rPr>
              <a:t>Status: On time</a:t>
            </a:r>
          </a:p>
        </p:txBody>
      </p:sp>
    </p:spTree>
    <p:extLst>
      <p:ext uri="{BB962C8B-B14F-4D97-AF65-F5344CB8AC3E}">
        <p14:creationId xmlns:p14="http://schemas.microsoft.com/office/powerpoint/2010/main" val="32933883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Synopsis</a:t>
            </a:r>
            <a:br>
              <a:rPr lang="en-US" dirty="0"/>
            </a:br>
            <a:endParaRPr lang="en-US" sz="1600" dirty="0">
              <a:solidFill>
                <a:srgbClr val="FF0000"/>
              </a:solidFill>
            </a:endParaRPr>
          </a:p>
        </p:txBody>
      </p:sp>
      <p:sp>
        <p:nvSpPr>
          <p:cNvPr id="5" name="Content Placeholder 4"/>
          <p:cNvSpPr>
            <a:spLocks noGrp="1"/>
          </p:cNvSpPr>
          <p:nvPr>
            <p:ph sz="half" idx="1"/>
          </p:nvPr>
        </p:nvSpPr>
        <p:spPr>
          <a:xfrm>
            <a:off x="481444" y="1524000"/>
            <a:ext cx="4090555" cy="3699474"/>
          </a:xfrm>
        </p:spPr>
        <p:txBody>
          <a:bodyPr wrap="square">
            <a:spAutoFit/>
          </a:bodyPr>
          <a:lstStyle/>
          <a:p>
            <a:r>
              <a:rPr lang="en-US" sz="2400" b="1" dirty="0">
                <a:latin typeface="Arial" panose="020B0604020202020204" pitchFamily="34" charset="0"/>
                <a:cs typeface="Arial" panose="020B0604020202020204" pitchFamily="34" charset="0"/>
              </a:rPr>
              <a:t>Funding</a:t>
            </a:r>
          </a:p>
          <a:p>
            <a:pPr lvl="1"/>
            <a:r>
              <a:rPr lang="en-US" dirty="0">
                <a:latin typeface="Arial" panose="020B0604020202020204" pitchFamily="34" charset="0"/>
                <a:cs typeface="Arial" panose="020B0604020202020204" pitchFamily="34" charset="0"/>
              </a:rPr>
              <a:t>FY20	$250K	</a:t>
            </a:r>
          </a:p>
          <a:p>
            <a:pPr lvl="1"/>
            <a:r>
              <a:rPr lang="en-US" dirty="0">
                <a:latin typeface="Arial" panose="020B0604020202020204" pitchFamily="34" charset="0"/>
                <a:cs typeface="Arial" panose="020B0604020202020204" pitchFamily="34" charset="0"/>
              </a:rPr>
              <a:t>FY21	$385K	  </a:t>
            </a:r>
          </a:p>
          <a:p>
            <a:pPr lvl="1"/>
            <a:r>
              <a:rPr lang="en-US" dirty="0">
                <a:latin typeface="Arial" panose="020B0604020202020204" pitchFamily="34" charset="0"/>
                <a:cs typeface="Arial" panose="020B0604020202020204" pitchFamily="34" charset="0"/>
              </a:rPr>
              <a:t>FY22	$375K</a:t>
            </a:r>
          </a:p>
          <a:p>
            <a:pPr lvl="1"/>
            <a:r>
              <a:rPr lang="en-US" dirty="0">
                <a:latin typeface="Arial" panose="020B0604020202020204" pitchFamily="34" charset="0"/>
                <a:cs typeface="Arial" panose="020B0604020202020204" pitchFamily="34" charset="0"/>
              </a:rPr>
              <a:t>FY23	$290K</a:t>
            </a:r>
          </a:p>
          <a:p>
            <a:pPr lvl="1"/>
            <a:r>
              <a:rPr lang="en-US" dirty="0">
                <a:latin typeface="Arial" panose="020B0604020202020204" pitchFamily="34" charset="0"/>
                <a:cs typeface="Arial" panose="020B0604020202020204" pitchFamily="34" charset="0"/>
              </a:rPr>
              <a:t>Project 	$1300K</a:t>
            </a:r>
          </a:p>
          <a:p>
            <a:r>
              <a:rPr lang="en-US" sz="2400" b="1" dirty="0">
                <a:latin typeface="Arial" panose="020B0604020202020204" pitchFamily="34" charset="0"/>
                <a:cs typeface="Arial" panose="020B0604020202020204" pitchFamily="34" charset="0"/>
              </a:rPr>
              <a:t>Project status</a:t>
            </a:r>
          </a:p>
          <a:p>
            <a:pPr lvl="1"/>
            <a:r>
              <a:rPr lang="en-US" dirty="0">
                <a:latin typeface="Arial" panose="020B0604020202020204" pitchFamily="34" charset="0"/>
                <a:cs typeface="Arial" panose="020B0604020202020204" pitchFamily="34" charset="0"/>
              </a:rPr>
              <a:t>On schedule</a:t>
            </a:r>
          </a:p>
        </p:txBody>
      </p:sp>
      <p:sp>
        <p:nvSpPr>
          <p:cNvPr id="7" name="Content Placeholder 4"/>
          <p:cNvSpPr txBox="1">
            <a:spLocks/>
          </p:cNvSpPr>
          <p:nvPr/>
        </p:nvSpPr>
        <p:spPr bwMode="auto">
          <a:xfrm>
            <a:off x="4572000" y="1521797"/>
            <a:ext cx="4114800" cy="2529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1800">
                <a:solidFill>
                  <a:schemeClr val="tx1"/>
                </a:solidFill>
                <a:latin typeface="+mn-lt"/>
              </a:defRPr>
            </a:lvl4pPr>
            <a:lvl5pPr marL="2057400" indent="-228600" algn="l" rtl="0" eaLnBrk="0" fontAlgn="base" hangingPunct="0">
              <a:spcBef>
                <a:spcPct val="20000"/>
              </a:spcBef>
              <a:spcAft>
                <a:spcPct val="0"/>
              </a:spcAft>
              <a:buChar char="»"/>
              <a:defRPr sz="1800">
                <a:solidFill>
                  <a:schemeClr val="tx1"/>
                </a:solidFill>
                <a:latin typeface="+mn-lt"/>
              </a:defRPr>
            </a:lvl5pPr>
            <a:lvl6pPr marL="2514600" indent="-228600" algn="l" rtl="0" fontAlgn="base">
              <a:spcBef>
                <a:spcPct val="20000"/>
              </a:spcBef>
              <a:spcAft>
                <a:spcPct val="0"/>
              </a:spcAft>
              <a:buChar char="»"/>
              <a:defRPr sz="1800">
                <a:solidFill>
                  <a:schemeClr val="tx1"/>
                </a:solidFill>
                <a:latin typeface="+mn-lt"/>
              </a:defRPr>
            </a:lvl6pPr>
            <a:lvl7pPr marL="2971800" indent="-228600" algn="l" rtl="0" fontAlgn="base">
              <a:spcBef>
                <a:spcPct val="20000"/>
              </a:spcBef>
              <a:spcAft>
                <a:spcPct val="0"/>
              </a:spcAft>
              <a:buChar char="»"/>
              <a:defRPr sz="1800">
                <a:solidFill>
                  <a:schemeClr val="tx1"/>
                </a:solidFill>
                <a:latin typeface="+mn-lt"/>
              </a:defRPr>
            </a:lvl7pPr>
            <a:lvl8pPr marL="3429000" indent="-228600" algn="l" rtl="0" fontAlgn="base">
              <a:spcBef>
                <a:spcPct val="20000"/>
              </a:spcBef>
              <a:spcAft>
                <a:spcPct val="0"/>
              </a:spcAft>
              <a:buChar char="»"/>
              <a:defRPr sz="1800">
                <a:solidFill>
                  <a:schemeClr val="tx1"/>
                </a:solidFill>
                <a:latin typeface="+mn-lt"/>
              </a:defRPr>
            </a:lvl8pPr>
            <a:lvl9pPr marL="3886200" indent="-228600" algn="l" rtl="0" fontAlgn="base">
              <a:spcBef>
                <a:spcPct val="20000"/>
              </a:spcBef>
              <a:spcAft>
                <a:spcPct val="0"/>
              </a:spcAft>
              <a:buChar char="»"/>
              <a:defRPr sz="1800">
                <a:solidFill>
                  <a:schemeClr val="tx1"/>
                </a:solidFill>
                <a:latin typeface="+mn-lt"/>
              </a:defRPr>
            </a:lvl9pPr>
          </a:lstStyle>
          <a:p>
            <a:r>
              <a:rPr lang="en-US" sz="2400" b="1" kern="0" dirty="0">
                <a:latin typeface="Arial" panose="020B0604020202020204" pitchFamily="34" charset="0"/>
                <a:cs typeface="Arial" panose="020B0604020202020204" pitchFamily="34" charset="0"/>
              </a:rPr>
              <a:t>Project focus</a:t>
            </a:r>
          </a:p>
          <a:p>
            <a:pPr lvl="1"/>
            <a:r>
              <a:rPr lang="en-US" kern="0" dirty="0">
                <a:latin typeface="Arial" panose="020B0604020202020204" pitchFamily="34" charset="0"/>
                <a:cs typeface="Arial" panose="020B0604020202020204" pitchFamily="34" charset="0"/>
              </a:rPr>
              <a:t>On target</a:t>
            </a:r>
          </a:p>
          <a:p>
            <a:r>
              <a:rPr lang="en-US" sz="2400" b="1" kern="0" dirty="0">
                <a:latin typeface="Arial" panose="020B0604020202020204" pitchFamily="34" charset="0"/>
                <a:cs typeface="Arial" panose="020B0604020202020204" pitchFamily="34" charset="0"/>
              </a:rPr>
              <a:t>Other comments</a:t>
            </a:r>
          </a:p>
          <a:p>
            <a:pPr lvl="1"/>
            <a:r>
              <a:rPr lang="en-US" kern="0" dirty="0">
                <a:latin typeface="Arial" panose="020B0604020202020204" pitchFamily="34" charset="0"/>
                <a:cs typeface="Arial" panose="020B0604020202020204" pitchFamily="34" charset="0"/>
              </a:rPr>
              <a:t>PSU CESU needs to modified to fund FY22 development</a:t>
            </a:r>
          </a:p>
        </p:txBody>
      </p:sp>
    </p:spTree>
    <p:extLst>
      <p:ext uri="{BB962C8B-B14F-4D97-AF65-F5344CB8AC3E}">
        <p14:creationId xmlns:p14="http://schemas.microsoft.com/office/powerpoint/2010/main" val="25718121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914400"/>
          </a:xfrm>
        </p:spPr>
        <p:txBody>
          <a:bodyPr/>
          <a:lstStyle/>
          <a:p>
            <a:r>
              <a:rPr lang="en-US" sz="3200" dirty="0"/>
              <a:t>Summary</a:t>
            </a:r>
            <a:br>
              <a:rPr lang="en-US" dirty="0"/>
            </a:br>
            <a:endParaRPr lang="en-US" sz="1600" dirty="0">
              <a:solidFill>
                <a:srgbClr val="FF0000"/>
              </a:solidFill>
            </a:endParaRPr>
          </a:p>
        </p:txBody>
      </p:sp>
      <p:sp>
        <p:nvSpPr>
          <p:cNvPr id="4" name="Content Placeholder 3"/>
          <p:cNvSpPr>
            <a:spLocks noGrp="1"/>
          </p:cNvSpPr>
          <p:nvPr>
            <p:ph idx="1"/>
          </p:nvPr>
        </p:nvSpPr>
        <p:spPr>
          <a:xfrm>
            <a:off x="457200" y="1981200"/>
            <a:ext cx="8229600" cy="4114800"/>
          </a:xfrm>
        </p:spPr>
        <p:txBody>
          <a:bodyPr/>
          <a:lstStyle/>
          <a:p>
            <a:r>
              <a:rPr lang="en-US" sz="2800" dirty="0">
                <a:latin typeface="Arial" panose="020B0604020202020204" pitchFamily="34" charset="0"/>
                <a:cs typeface="Arial" panose="020B0604020202020204" pitchFamily="34" charset="0"/>
              </a:rPr>
              <a:t>NNNNNN</a:t>
            </a: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621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Project Purpose - Recap</a:t>
            </a:r>
            <a:br>
              <a:rPr lang="en-US" dirty="0"/>
            </a:br>
            <a:endParaRPr lang="en-US" sz="1600" dirty="0">
              <a:solidFill>
                <a:srgbClr val="FF0000"/>
              </a:solidFill>
            </a:endParaRPr>
          </a:p>
        </p:txBody>
      </p:sp>
      <p:sp>
        <p:nvSpPr>
          <p:cNvPr id="5" name="Content Placeholder 4"/>
          <p:cNvSpPr>
            <a:spLocks noGrp="1"/>
          </p:cNvSpPr>
          <p:nvPr>
            <p:ph idx="1"/>
          </p:nvPr>
        </p:nvSpPr>
        <p:spPr>
          <a:xfrm>
            <a:off x="457200" y="1524000"/>
            <a:ext cx="7924800" cy="5105400"/>
          </a:xfrm>
        </p:spPr>
        <p:txBody>
          <a:bodyPr/>
          <a:lstStyle/>
          <a:p>
            <a:pPr marL="0" indent="0">
              <a:spcBef>
                <a:spcPct val="0"/>
              </a:spcBef>
              <a:spcAft>
                <a:spcPts val="600"/>
              </a:spcAft>
              <a:buNone/>
            </a:pPr>
            <a:r>
              <a:rPr lang="en-US" sz="2000" b="1" kern="1200" dirty="0">
                <a:latin typeface="Arial" panose="020B0604020202020204" pitchFamily="34" charset="0"/>
                <a:cs typeface="Arial" panose="020B0604020202020204" pitchFamily="34" charset="0"/>
              </a:rPr>
              <a:t>Objectives, continued:</a:t>
            </a:r>
          </a:p>
          <a:p>
            <a:pPr lvl="0">
              <a:buFont typeface="Arial" panose="020B0604020202020204" pitchFamily="34" charset="0"/>
              <a:buChar char="•"/>
            </a:pPr>
            <a:r>
              <a:rPr lang="en-US" sz="2000" dirty="0">
                <a:latin typeface="Arial" panose="020B0604020202020204" pitchFamily="34" charset="0"/>
                <a:cs typeface="Arial" panose="020B0604020202020204" pitchFamily="34" charset="0"/>
              </a:rPr>
              <a:t>Decouple the WQ component from hydrodynamics in the current version of CE-QUAL-W2, allowing water quality simulations to run multiple times with the same hydrodynamic results, eliminating costly repeated hydrodynamic computations </a:t>
            </a:r>
          </a:p>
          <a:p>
            <a:pPr lvl="0"/>
            <a:r>
              <a:rPr lang="en-US" sz="2000" dirty="0">
                <a:latin typeface="Arial" panose="020B0604020202020204" pitchFamily="34" charset="0"/>
                <a:cs typeface="Arial" panose="020B0604020202020204" pitchFamily="34" charset="0"/>
              </a:rPr>
              <a:t>Update the technical reference manual and user’s manual </a:t>
            </a:r>
          </a:p>
          <a:p>
            <a:pPr lvl="0"/>
            <a:r>
              <a:rPr lang="en-US" sz="2000" dirty="0">
                <a:latin typeface="Arial" panose="020B0604020202020204" pitchFamily="34" charset="0"/>
                <a:cs typeface="Arial" panose="020B0604020202020204" pitchFamily="34" charset="0"/>
              </a:rPr>
              <a:t>Release comprehensive version of CE-QUAL-W2, reviewed by ERDC experts</a:t>
            </a:r>
          </a:p>
          <a:p>
            <a:pPr>
              <a:spcBef>
                <a:spcPct val="0"/>
              </a:spcBef>
              <a:spcAft>
                <a:spcPts val="600"/>
              </a:spcAft>
              <a:buFont typeface="Arial" panose="020B0604020202020204" pitchFamily="34" charset="0"/>
              <a:buChar char="•"/>
            </a:pPr>
            <a:endParaRPr lang="en-US" sz="2000" kern="1200" dirty="0">
              <a:latin typeface="Arial" panose="020B0604020202020204" pitchFamily="34" charset="0"/>
              <a:cs typeface="Arial" panose="020B0604020202020204" pitchFamily="34" charset="0"/>
            </a:endParaRPr>
          </a:p>
          <a:p>
            <a:pPr>
              <a:spcBef>
                <a:spcPct val="0"/>
              </a:spcBef>
              <a:spcAft>
                <a:spcPts val="600"/>
              </a:spcAft>
              <a:buFont typeface="Arial" panose="020B0604020202020204" pitchFamily="34" charset="0"/>
              <a:buChar char="•"/>
            </a:pPr>
            <a:endParaRPr lang="en-US" sz="1600" kern="1200" dirty="0">
              <a:latin typeface="Arial" panose="020B0604020202020204" pitchFamily="34" charset="0"/>
              <a:cs typeface="Arial" panose="020B0604020202020204" pitchFamily="34" charset="0"/>
            </a:endParaRPr>
          </a:p>
        </p:txBody>
      </p:sp>
      <p:pic>
        <p:nvPicPr>
          <p:cNvPr id="6" name="Picture">
            <a:extLst>
              <a:ext uri="{FF2B5EF4-FFF2-40B4-BE49-F238E27FC236}">
                <a16:creationId xmlns:a16="http://schemas.microsoft.com/office/drawing/2014/main" id="{E3946A76-47B4-4A4A-A7F2-0B6D32E6A8AC}"/>
              </a:ext>
            </a:extLst>
          </p:cNvPr>
          <p:cNvPicPr/>
          <p:nvPr/>
        </p:nvPicPr>
        <p:blipFill>
          <a:blip r:embed="rId3"/>
          <a:stretch>
            <a:fillRect/>
          </a:stretch>
        </p:blipFill>
        <p:spPr bwMode="auto">
          <a:xfrm>
            <a:off x="2985571" y="5451126"/>
            <a:ext cx="3415229" cy="1089765"/>
          </a:xfrm>
          <a:prstGeom prst="rect">
            <a:avLst/>
          </a:prstGeom>
          <a:noFill/>
          <a:ln w="9525">
            <a:noFill/>
            <a:headEnd/>
            <a:tailEnd/>
          </a:ln>
        </p:spPr>
      </p:pic>
      <p:pic>
        <p:nvPicPr>
          <p:cNvPr id="7" name="Picture 6" descr="A close up of a map&#10;&#10;Description automatically generated">
            <a:extLst>
              <a:ext uri="{FF2B5EF4-FFF2-40B4-BE49-F238E27FC236}">
                <a16:creationId xmlns:a16="http://schemas.microsoft.com/office/drawing/2014/main" id="{1F157AFA-0DEE-2E47-A3CB-3CDBF72646F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91611" y="3999571"/>
            <a:ext cx="3257550" cy="1371600"/>
          </a:xfrm>
          <a:prstGeom prst="rect">
            <a:avLst/>
          </a:prstGeom>
        </p:spPr>
      </p:pic>
    </p:spTree>
    <p:extLst>
      <p:ext uri="{BB962C8B-B14F-4D97-AF65-F5344CB8AC3E}">
        <p14:creationId xmlns:p14="http://schemas.microsoft.com/office/powerpoint/2010/main" val="914157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04800"/>
            <a:ext cx="5867400" cy="774700"/>
          </a:xfrm>
        </p:spPr>
        <p:txBody>
          <a:bodyPr/>
          <a:lstStyle/>
          <a:p>
            <a:r>
              <a:rPr lang="en-US" dirty="0"/>
              <a:t>Benefits</a:t>
            </a:r>
            <a:br>
              <a:rPr lang="en-US" dirty="0"/>
            </a:br>
            <a:endParaRPr lang="en-US" sz="1600" dirty="0">
              <a:solidFill>
                <a:srgbClr val="FF0000"/>
              </a:solidFill>
            </a:endParaRPr>
          </a:p>
        </p:txBody>
      </p:sp>
      <p:sp>
        <p:nvSpPr>
          <p:cNvPr id="5" name="Content Placeholder 4"/>
          <p:cNvSpPr>
            <a:spLocks noGrp="1"/>
          </p:cNvSpPr>
          <p:nvPr>
            <p:ph idx="1"/>
          </p:nvPr>
        </p:nvSpPr>
        <p:spPr>
          <a:xfrm>
            <a:off x="462776" y="1531434"/>
            <a:ext cx="8224024" cy="5105400"/>
          </a:xfrm>
        </p:spPr>
        <p:txBody>
          <a:bodyPr/>
          <a:lstStyle/>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The updated CE-QUAL-W2 model will support the Corps’ high priority need for environmental assessment, restoration, and management. </a:t>
            </a: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Incorporation of reservoir operations capabilities will enable water quality and other environmental objectives to influence reservoir release decisions, improving model accuracy and delivering high quality multi-objective decision-making to achieve ecosystem benefits.</a:t>
            </a:r>
          </a:p>
          <a:p>
            <a:pPr lvl="1">
              <a:spcBef>
                <a:spcPts val="984"/>
              </a:spcBef>
              <a:buFont typeface="Arial" panose="020B0604020202020204" pitchFamily="34" charset="0"/>
              <a:buChar char="•"/>
            </a:pPr>
            <a:r>
              <a:rPr lang="en-US" sz="1600" dirty="0">
                <a:latin typeface="Arial" panose="020B0604020202020204" pitchFamily="34" charset="0"/>
                <a:cs typeface="Arial" panose="020B0604020202020204" pitchFamily="34" charset="0"/>
              </a:rPr>
              <a:t>Critical downstream habitat will be better managed for water quantity (volume, velocity, depths, etc.) in addition to water quality (water temperature, dissolved oxygen, total dissolved gas, etc.).</a:t>
            </a:r>
          </a:p>
          <a:p>
            <a:pPr lvl="1">
              <a:spcBef>
                <a:spcPts val="984"/>
              </a:spcBef>
              <a:buFont typeface="Arial" panose="020B0604020202020204" pitchFamily="34" charset="0"/>
              <a:buChar char="•"/>
            </a:pPr>
            <a:r>
              <a:rPr lang="en-US" sz="1600" dirty="0">
                <a:latin typeface="Arial" panose="020B0604020202020204" pitchFamily="34" charset="0"/>
                <a:cs typeface="Arial" panose="020B0604020202020204" pitchFamily="34" charset="0"/>
              </a:rPr>
              <a:t>Linkage of WQ with multi-objective decision analysis increases project benefits while decreasing modeling and project costs.</a:t>
            </a:r>
            <a:endParaRPr lang="en-US" sz="1400" dirty="0">
              <a:latin typeface="Arial" panose="020B0604020202020204" pitchFamily="34" charset="0"/>
              <a:cs typeface="Arial" panose="020B0604020202020204" pitchFamily="34" charset="0"/>
            </a:endParaRPr>
          </a:p>
          <a:p>
            <a:pPr>
              <a:spcBef>
                <a:spcPts val="984"/>
              </a:spcBef>
              <a:buFont typeface="Arial" panose="020B0604020202020204" pitchFamily="34" charset="0"/>
              <a:buChar char="•"/>
            </a:pPr>
            <a:r>
              <a:rPr lang="en-US" sz="1800" dirty="0">
                <a:latin typeface="Arial" panose="020B0604020202020204" pitchFamily="34" charset="0"/>
                <a:cs typeface="Arial" panose="020B0604020202020204" pitchFamily="34" charset="0"/>
              </a:rPr>
              <a:t>Development of improved and accessible reservoir water quality modeling capabilities will reduce time and cost associated with upgrading water quality models and adding new model capabilities.</a:t>
            </a:r>
          </a:p>
          <a:p>
            <a:pPr>
              <a:spcBef>
                <a:spcPts val="984"/>
              </a:spcBef>
            </a:pPr>
            <a:r>
              <a:rPr lang="en-US" sz="1800" dirty="0">
                <a:latin typeface="Arial" panose="020B0604020202020204" pitchFamily="34" charset="0"/>
                <a:cs typeface="Arial" panose="020B0604020202020204" pitchFamily="34" charset="0"/>
              </a:rPr>
              <a:t>The new file formats improve model robustness and facilitate linking W2 models with other models.</a:t>
            </a:r>
          </a:p>
          <a:p>
            <a:pPr marL="0" indent="0">
              <a:buNone/>
            </a:pPr>
            <a:br>
              <a:rPr lang="en-US" sz="1600" dirty="0"/>
            </a:br>
            <a:endParaRPr lang="en-US" sz="1600" dirty="0"/>
          </a:p>
          <a:p>
            <a:endParaRPr lang="en-US" sz="1600" dirty="0">
              <a:latin typeface="Arial" panose="020B0604020202020204" pitchFamily="34" charset="0"/>
              <a:cs typeface="Arial" panose="020B0604020202020204" pitchFamily="34" charset="0"/>
            </a:endParaRPr>
          </a:p>
          <a:p>
            <a:endParaRPr lang="en-US" sz="1600" b="1" dirty="0">
              <a:latin typeface="Arial" panose="020B0604020202020204" pitchFamily="34" charset="0"/>
              <a:cs typeface="Arial" panose="020B0604020202020204" pitchFamily="34" charset="0"/>
            </a:endParaRPr>
          </a:p>
          <a:p>
            <a:pPr marL="0" indent="0">
              <a:buNone/>
            </a:pP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308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47611"/>
            <a:ext cx="8229600" cy="4480234"/>
          </a:xfrm>
          <a:noFill/>
        </p:spPr>
        <p:txBody>
          <a:bodyPr/>
          <a:lstStyle/>
          <a:p>
            <a:r>
              <a:rPr lang="en-US" sz="2000" dirty="0">
                <a:latin typeface="Arial" panose="020B0604020202020204" pitchFamily="34" charset="0"/>
                <a:cs typeface="Arial" panose="020B0604020202020204" pitchFamily="34" charset="0"/>
              </a:rPr>
              <a:t>Incorporate new capabilities developed at ERDC-EL into the current CE-QUAL-W2 model maintained by PSU</a:t>
            </a:r>
          </a:p>
          <a:p>
            <a:pPr lvl="1"/>
            <a:r>
              <a:rPr lang="en-US" dirty="0">
                <a:latin typeface="Arial" panose="020B0604020202020204" pitchFamily="34" charset="0"/>
                <a:cs typeface="Arial" panose="020B0604020202020204" pitchFamily="34" charset="0"/>
              </a:rPr>
              <a:t>Develop full carbon cycle with nitrogen and phosphorous cycles and integrate into previous version of W2 at ERDC</a:t>
            </a:r>
          </a:p>
          <a:p>
            <a:pPr lvl="1"/>
            <a:r>
              <a:rPr lang="en-US" dirty="0">
                <a:latin typeface="Arial" panose="020B0604020202020204" pitchFamily="34" charset="0"/>
                <a:cs typeface="Arial" panose="020B0604020202020204" pitchFamily="34" charset="0"/>
              </a:rPr>
              <a:t>Reformulate simulations of BOD groups (CBOD, NBOD, and PBOD) included in current version of W2 to ensure appropriate simulation of these constituents</a:t>
            </a:r>
          </a:p>
          <a:p>
            <a:pPr lvl="1"/>
            <a:r>
              <a:rPr lang="en-US" dirty="0">
                <a:latin typeface="Arial" panose="020B0604020202020204" pitchFamily="34" charset="0"/>
                <a:cs typeface="Arial" panose="020B0604020202020204" pitchFamily="34" charset="0"/>
              </a:rPr>
              <a:t>Develop sediment diagenesis module, include into the previous version, and merge into updated version for further testing and validation</a:t>
            </a:r>
          </a:p>
          <a:p>
            <a:pPr lvl="1"/>
            <a:r>
              <a:rPr lang="en-US" dirty="0">
                <a:latin typeface="Arial" panose="020B0604020202020204" pitchFamily="34" charset="0"/>
                <a:cs typeface="Arial" panose="020B0604020202020204" pitchFamily="34" charset="0"/>
              </a:rPr>
              <a:t>Incorporate final sediment diagenesis module into release version</a:t>
            </a:r>
          </a:p>
          <a:p>
            <a:pPr lvl="1"/>
            <a:endParaRPr lang="en-US" dirty="0">
              <a:latin typeface="Arial" panose="020B0604020202020204" pitchFamily="34" charset="0"/>
              <a:cs typeface="Arial" panose="020B0604020202020204" pitchFamily="34" charset="0"/>
            </a:endParaRPr>
          </a:p>
          <a:p>
            <a:pPr lvl="1"/>
            <a:endParaRPr lang="en-US"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1: Upgrade Water Quality Kinetics  </a:t>
            </a:r>
          </a:p>
        </p:txBody>
      </p:sp>
    </p:spTree>
    <p:extLst>
      <p:ext uri="{BB962C8B-B14F-4D97-AF65-F5344CB8AC3E}">
        <p14:creationId xmlns:p14="http://schemas.microsoft.com/office/powerpoint/2010/main" val="1084085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39A57-D805-F146-8037-2557A2EC32CF}"/>
              </a:ext>
            </a:extLst>
          </p:cNvPr>
          <p:cNvSpPr>
            <a:spLocks noGrp="1"/>
          </p:cNvSpPr>
          <p:nvPr>
            <p:ph type="title"/>
          </p:nvPr>
        </p:nvSpPr>
        <p:spPr/>
        <p:txBody>
          <a:bodyPr/>
          <a:lstStyle/>
          <a:p>
            <a:r>
              <a:rPr lang="en-US" dirty="0"/>
              <a:t>Approach</a:t>
            </a:r>
          </a:p>
        </p:txBody>
      </p:sp>
      <p:pic>
        <p:nvPicPr>
          <p:cNvPr id="4" name="Picture">
            <a:extLst>
              <a:ext uri="{FF2B5EF4-FFF2-40B4-BE49-F238E27FC236}">
                <a16:creationId xmlns:a16="http://schemas.microsoft.com/office/drawing/2014/main" id="{EFC0C38E-D869-3741-834B-C0C13DA6F85E}"/>
              </a:ext>
            </a:extLst>
          </p:cNvPr>
          <p:cNvPicPr>
            <a:picLocks noGrp="1"/>
          </p:cNvPicPr>
          <p:nvPr>
            <p:ph idx="1"/>
          </p:nvPr>
        </p:nvPicPr>
        <p:blipFill>
          <a:blip r:embed="rId2"/>
          <a:stretch>
            <a:fillRect/>
          </a:stretch>
        </p:blipFill>
        <p:spPr bwMode="auto">
          <a:xfrm>
            <a:off x="609600" y="1524000"/>
            <a:ext cx="8001000" cy="5029200"/>
          </a:xfrm>
          <a:prstGeom prst="rect">
            <a:avLst/>
          </a:prstGeom>
          <a:noFill/>
          <a:ln w="9525">
            <a:noFill/>
            <a:headEnd/>
            <a:tailEnd/>
          </a:ln>
        </p:spPr>
      </p:pic>
      <p:sp>
        <p:nvSpPr>
          <p:cNvPr id="3" name="TextBox 2">
            <a:extLst>
              <a:ext uri="{FF2B5EF4-FFF2-40B4-BE49-F238E27FC236}">
                <a16:creationId xmlns:a16="http://schemas.microsoft.com/office/drawing/2014/main" id="{8324212F-2CD1-4047-A894-7C8DEA118230}"/>
              </a:ext>
            </a:extLst>
          </p:cNvPr>
          <p:cNvSpPr txBox="1"/>
          <p:nvPr/>
        </p:nvSpPr>
        <p:spPr>
          <a:xfrm>
            <a:off x="734237" y="1524000"/>
            <a:ext cx="1818318" cy="400110"/>
          </a:xfrm>
          <a:prstGeom prst="rect">
            <a:avLst/>
          </a:prstGeom>
          <a:noFill/>
        </p:spPr>
        <p:txBody>
          <a:bodyPr wrap="none" rtlCol="0">
            <a:spAutoFit/>
          </a:bodyPr>
          <a:lstStyle/>
          <a:p>
            <a:r>
              <a:rPr lang="en-US" b="1" dirty="0"/>
              <a:t>Task 1 Figure</a:t>
            </a:r>
          </a:p>
        </p:txBody>
      </p:sp>
    </p:spTree>
    <p:extLst>
      <p:ext uri="{BB962C8B-B14F-4D97-AF65-F5344CB8AC3E}">
        <p14:creationId xmlns:p14="http://schemas.microsoft.com/office/powerpoint/2010/main" val="3759556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7200" y="1924110"/>
            <a:ext cx="8229600" cy="4556434"/>
          </a:xfrm>
          <a:noFill/>
        </p:spPr>
        <p:txBody>
          <a:bodyPr/>
          <a:lstStyle/>
          <a:p>
            <a:r>
              <a:rPr lang="en-US" sz="2000" dirty="0">
                <a:latin typeface="Arial" panose="020B0604020202020204" pitchFamily="34" charset="0"/>
                <a:cs typeface="Arial" panose="020B0604020202020204" pitchFamily="34" charset="0"/>
              </a:rPr>
              <a:t>Restructure code in order to change storage formats, thereby enabling seamless linkage with other models</a:t>
            </a:r>
          </a:p>
          <a:p>
            <a:pPr lvl="1"/>
            <a:r>
              <a:rPr lang="en-US" dirty="0">
                <a:latin typeface="Arial" panose="020B0604020202020204" pitchFamily="34" charset="0"/>
                <a:cs typeface="Arial" panose="020B0604020202020204" pitchFamily="34" charset="0"/>
              </a:rPr>
              <a:t>Transition to a modern format, such as HDF5 and CSV, to create a reliable, robust storage system that can be easily validated</a:t>
            </a:r>
          </a:p>
          <a:p>
            <a:pPr lvl="1"/>
            <a:r>
              <a:rPr lang="en-US" dirty="0">
                <a:latin typeface="Arial" panose="020B0604020202020204" pitchFamily="34" charset="0"/>
                <a:cs typeface="Arial" panose="020B0604020202020204" pitchFamily="34" charset="0"/>
              </a:rPr>
              <a:t>Leverage existing software to allow harvesting into data catalog systems designed to service a broad range of users, enabling non-expert users to visualize model outputs, map model results, and compare with field data and with other models</a:t>
            </a:r>
          </a:p>
          <a:p>
            <a:pPr lvl="1"/>
            <a:r>
              <a:rPr lang="en-US" dirty="0">
                <a:latin typeface="Arial" panose="020B0604020202020204" pitchFamily="34" charset="0"/>
                <a:cs typeface="Arial" panose="020B0604020202020204" pitchFamily="34" charset="0"/>
              </a:rPr>
              <a:t>Consolidate input datasets into a single file system, allowing users to easily examine input parameters and boundary conditions</a:t>
            </a:r>
          </a:p>
          <a:p>
            <a:pPr lvl="1"/>
            <a:r>
              <a:rPr lang="en-US" dirty="0">
                <a:latin typeface="Arial" panose="020B0604020202020204" pitchFamily="34" charset="0"/>
                <a:cs typeface="Arial" panose="020B0604020202020204" pitchFamily="34" charset="0"/>
              </a:rPr>
              <a:t>Develop a utility to import previous W2 model inputs into the new data storage formats for the updated version</a:t>
            </a:r>
          </a:p>
          <a:p>
            <a:pPr lvl="1"/>
            <a:endParaRPr lang="en-US" dirty="0">
              <a:latin typeface="Arial" panose="020B0604020202020204" pitchFamily="34" charset="0"/>
              <a:cs typeface="Arial" panose="020B0604020202020204" pitchFamily="34" charset="0"/>
            </a:endParaRPr>
          </a:p>
          <a:p>
            <a:pPr lvl="1"/>
            <a:endParaRPr lang="en-US" sz="16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a:p>
            <a:pPr lvl="1"/>
            <a:endParaRPr lang="en-US" sz="1400" dirty="0"/>
          </a:p>
          <a:p>
            <a:pPr lvl="1"/>
            <a:endParaRPr lang="en-US" sz="1400" dirty="0"/>
          </a:p>
          <a:p>
            <a:pPr marL="0" indent="0">
              <a:buNone/>
            </a:pPr>
            <a:endParaRPr lang="en-US" sz="1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2: Upgrade W2 Model Input and Output  </a:t>
            </a:r>
          </a:p>
        </p:txBody>
      </p:sp>
    </p:spTree>
    <p:extLst>
      <p:ext uri="{BB962C8B-B14F-4D97-AF65-F5344CB8AC3E}">
        <p14:creationId xmlns:p14="http://schemas.microsoft.com/office/powerpoint/2010/main" val="909896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72440" y="1940100"/>
            <a:ext cx="8205388" cy="4476690"/>
          </a:xfrm>
          <a:noFill/>
        </p:spPr>
        <p:txBody>
          <a:bodyPr/>
          <a:lstStyle/>
          <a:p>
            <a:r>
              <a:rPr lang="en-US" sz="2000" dirty="0">
                <a:latin typeface="Arial" panose="020B0604020202020204" pitchFamily="34" charset="0"/>
                <a:cs typeface="Arial" panose="020B0604020202020204" pitchFamily="34" charset="0"/>
              </a:rPr>
              <a:t>Develop a framework, using Python, to link CE-QUAL-W2 with modern scientific Python libraries, enabling development of new input/output and plotting analysis capabilities</a:t>
            </a:r>
          </a:p>
          <a:p>
            <a:pPr lvl="1"/>
            <a:r>
              <a:rPr lang="en-US" dirty="0">
                <a:latin typeface="Arial" panose="020B0604020202020204" pitchFamily="34" charset="0"/>
                <a:cs typeface="Arial" panose="020B0604020202020204" pitchFamily="34" charset="0"/>
              </a:rPr>
              <a:t>Develop plotting capabilities to visualize project bathymetry files, water quality and hydrodynamic time series, and 2D contour plots of reservoir water quality profiles</a:t>
            </a:r>
          </a:p>
          <a:p>
            <a:pPr lvl="1"/>
            <a:r>
              <a:rPr lang="en-US" dirty="0">
                <a:latin typeface="Arial" panose="020B0604020202020204" pitchFamily="34" charset="0"/>
                <a:cs typeface="Arial" panose="020B0604020202020204" pitchFamily="34" charset="0"/>
              </a:rPr>
              <a:t>Develop a prototype Jupyter notebook to link the capabilities together, to create a powerful and flexible self-documented user interface (UI) that is relatively simple to develop</a:t>
            </a:r>
          </a:p>
          <a:p>
            <a:pPr lvl="1"/>
            <a:r>
              <a:rPr lang="en-US" dirty="0">
                <a:latin typeface="Arial" panose="020B0604020202020204" pitchFamily="34" charset="0"/>
                <a:cs typeface="Arial" panose="020B0604020202020204" pitchFamily="34" charset="0"/>
              </a:rPr>
              <a:t>Update and extend this new interface throughout completion of subsequent tasks</a:t>
            </a: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pPr lvl="1"/>
            <a:endParaRPr lang="en-US" sz="1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81412" y="1517591"/>
            <a:ext cx="8205387" cy="400110"/>
          </a:xfrm>
          <a:prstGeom prst="rect">
            <a:avLst/>
          </a:prstGeom>
          <a:noFill/>
        </p:spPr>
        <p:txBody>
          <a:bodyPr wrap="square" rtlCol="0">
            <a:spAutoFit/>
          </a:bodyPr>
          <a:lstStyle/>
          <a:p>
            <a:r>
              <a:rPr lang="en-US" b="1" dirty="0"/>
              <a:t>Task 3: Create Python/Jupyter Model Framework</a:t>
            </a:r>
          </a:p>
        </p:txBody>
      </p:sp>
    </p:spTree>
    <p:extLst>
      <p:ext uri="{BB962C8B-B14F-4D97-AF65-F5344CB8AC3E}">
        <p14:creationId xmlns:p14="http://schemas.microsoft.com/office/powerpoint/2010/main" val="746947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br>
              <a:rPr lang="en-US" dirty="0"/>
            </a:br>
            <a:endParaRPr lang="en-US" sz="1600" dirty="0">
              <a:solidFill>
                <a:srgbClr val="FF0000"/>
              </a:solidFill>
            </a:endParaRPr>
          </a:p>
        </p:txBody>
      </p:sp>
      <p:sp>
        <p:nvSpPr>
          <p:cNvPr id="5" name="Content Placeholder 4"/>
          <p:cNvSpPr>
            <a:spLocks noGrp="1"/>
          </p:cNvSpPr>
          <p:nvPr>
            <p:ph idx="1"/>
          </p:nvPr>
        </p:nvSpPr>
        <p:spPr>
          <a:xfrm>
            <a:off x="452966" y="1924110"/>
            <a:ext cx="8232449" cy="4175433"/>
          </a:xfrm>
          <a:noFill/>
        </p:spPr>
        <p:txBody>
          <a:bodyPr/>
          <a:lstStyle/>
          <a:p>
            <a:r>
              <a:rPr lang="en-US" sz="2000" dirty="0">
                <a:latin typeface="Arial" panose="020B0604020202020204" pitchFamily="34" charset="0"/>
                <a:cs typeface="Arial" panose="020B0604020202020204" pitchFamily="34" charset="0"/>
              </a:rPr>
              <a:t>Enable W2 to incorporate water quality and other environmental objectives into reservoir releases calculations, while balancing these with flood control, hydropower, navigation, water supply, and navigation objectives</a:t>
            </a:r>
          </a:p>
          <a:p>
            <a:pPr lvl="1"/>
            <a:r>
              <a:rPr lang="en-US" dirty="0">
                <a:latin typeface="Arial" panose="020B0604020202020204" pitchFamily="34" charset="0"/>
                <a:cs typeface="Arial" panose="020B0604020202020204" pitchFamily="34" charset="0"/>
              </a:rPr>
              <a:t>Incorporate capability into W2 to examine dam flow control impacts on downstream water quality and determine how downstream temperature and water quality objectives will be met</a:t>
            </a:r>
          </a:p>
          <a:p>
            <a:pPr lvl="1"/>
            <a:r>
              <a:rPr lang="en-US" dirty="0">
                <a:latin typeface="Arial" panose="020B0604020202020204" pitchFamily="34" charset="0"/>
                <a:cs typeface="Arial" panose="020B0604020202020204" pitchFamily="34" charset="0"/>
              </a:rPr>
              <a:t>Create capabilities in W2 to examine impacts of dams and flow regulation on downstream temperature and water quality conditions while identifying how operations may be improved to maximize ecosystem benefits</a:t>
            </a:r>
            <a:endParaRPr lang="en-US" dirty="0"/>
          </a:p>
          <a:p>
            <a:pPr lvl="1"/>
            <a:endParaRPr lang="en-US" dirty="0">
              <a:latin typeface="Arial" panose="020B0604020202020204" pitchFamily="34" charset="0"/>
              <a:cs typeface="Arial" panose="020B0604020202020204" pitchFamily="34" charset="0"/>
            </a:endParaRPr>
          </a:p>
          <a:p>
            <a:pPr lvl="1"/>
            <a:endParaRPr lang="en-US" sz="12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lvl="2">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0DD1B5-284F-364F-A59E-A4690B4CE7E8}"/>
              </a:ext>
            </a:extLst>
          </p:cNvPr>
          <p:cNvSpPr txBox="1"/>
          <p:nvPr/>
        </p:nvSpPr>
        <p:spPr>
          <a:xfrm>
            <a:off x="457200" y="1524000"/>
            <a:ext cx="8229600" cy="400110"/>
          </a:xfrm>
          <a:prstGeom prst="rect">
            <a:avLst/>
          </a:prstGeom>
          <a:noFill/>
        </p:spPr>
        <p:txBody>
          <a:bodyPr wrap="square" rtlCol="0">
            <a:spAutoFit/>
          </a:bodyPr>
          <a:lstStyle/>
          <a:p>
            <a:r>
              <a:rPr lang="en-US" b="1" dirty="0"/>
              <a:t>Task 4:</a:t>
            </a:r>
            <a:r>
              <a:rPr lang="en-US" dirty="0"/>
              <a:t> </a:t>
            </a:r>
            <a:r>
              <a:rPr lang="en-US" b="1" dirty="0"/>
              <a:t>Develop Reservoir Operations Capabilities </a:t>
            </a:r>
          </a:p>
        </p:txBody>
      </p:sp>
      <p:sp>
        <p:nvSpPr>
          <p:cNvPr id="3" name="Rectangle 2">
            <a:extLst>
              <a:ext uri="{FF2B5EF4-FFF2-40B4-BE49-F238E27FC236}">
                <a16:creationId xmlns:a16="http://schemas.microsoft.com/office/drawing/2014/main" id="{31125847-84A7-114A-9E89-CA2B72328FF6}"/>
              </a:ext>
            </a:extLst>
          </p:cNvPr>
          <p:cNvSpPr/>
          <p:nvPr/>
        </p:nvSpPr>
        <p:spPr>
          <a:xfrm>
            <a:off x="2286000" y="3075057"/>
            <a:ext cx="4572000" cy="400110"/>
          </a:xfrm>
          <a:prstGeom prst="rect">
            <a:avLst/>
          </a:prstGeom>
        </p:spPr>
        <p:txBody>
          <a:bodyPr>
            <a:spAutoFit/>
          </a:bodyPr>
          <a:lstStyle/>
          <a:p>
            <a:r>
              <a:rPr lang="en-US" dirty="0"/>
              <a:t> </a:t>
            </a:r>
          </a:p>
        </p:txBody>
      </p:sp>
    </p:spTree>
    <p:extLst>
      <p:ext uri="{BB962C8B-B14F-4D97-AF65-F5344CB8AC3E}">
        <p14:creationId xmlns:p14="http://schemas.microsoft.com/office/powerpoint/2010/main" val="2801750097"/>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15568</TotalTime>
  <Words>2414</Words>
  <Application>Microsoft Office PowerPoint</Application>
  <PresentationFormat>On-screen Show (4:3)</PresentationFormat>
  <Paragraphs>313</Paragraphs>
  <Slides>28</Slides>
  <Notes>17</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28</vt:i4>
      </vt:variant>
    </vt:vector>
  </HeadingPairs>
  <TitlesOfParts>
    <vt:vector size="35" baseType="lpstr">
      <vt:lpstr>Arial</vt:lpstr>
      <vt:lpstr>Symbol</vt:lpstr>
      <vt:lpstr>Times New Roman</vt:lpstr>
      <vt:lpstr>Wingdings</vt:lpstr>
      <vt:lpstr>Default Design</vt:lpstr>
      <vt:lpstr>Visio</vt:lpstr>
      <vt:lpstr>Visio.Drawing.15</vt:lpstr>
      <vt:lpstr>PowerPoint Presentation</vt:lpstr>
      <vt:lpstr>Project Purpose - Recap </vt:lpstr>
      <vt:lpstr>Project Purpose - Recap </vt:lpstr>
      <vt:lpstr>Benefits </vt:lpstr>
      <vt:lpstr>Approach </vt:lpstr>
      <vt:lpstr>Approach</vt:lpstr>
      <vt:lpstr>Approach </vt:lpstr>
      <vt:lpstr>Approach </vt:lpstr>
      <vt:lpstr>Approach </vt:lpstr>
      <vt:lpstr>Approach </vt:lpstr>
      <vt:lpstr>Approach </vt:lpstr>
      <vt:lpstr>Field Engagement</vt:lpstr>
      <vt:lpstr>Scheduled Products1 </vt:lpstr>
      <vt:lpstr>Scheduled Products1 </vt:lpstr>
      <vt:lpstr>Additional Products/Achievements</vt:lpstr>
      <vt:lpstr>CE-QUAL-W2 </vt:lpstr>
      <vt:lpstr>CE-QUAL-W2 Hydrodynamics </vt:lpstr>
      <vt:lpstr>CE-QUAL-W2 Water Quality </vt:lpstr>
      <vt:lpstr>W2 Version 4.5 Excel Control Files </vt:lpstr>
      <vt:lpstr>CO2 and Atmospheric Deposition </vt:lpstr>
      <vt:lpstr>Organic Carbon Constituents </vt:lpstr>
      <vt:lpstr>Sediment Diagenesis Module </vt:lpstr>
      <vt:lpstr>Total Dissolved Gas (TDG) </vt:lpstr>
      <vt:lpstr>Mercury (Hg) Cycle Module </vt:lpstr>
      <vt:lpstr>PowerPoint Presentation</vt:lpstr>
      <vt:lpstr>FY 21 Accomplishment 1</vt:lpstr>
      <vt:lpstr>Synopsis </vt:lpstr>
      <vt:lpstr>Summary </vt:lpstr>
    </vt:vector>
  </TitlesOfParts>
  <Company>ERDC, Coastal &amp; Hydraulics Lab.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SWWRP Template PR</dc:title>
  <dc:creator>Nick Kraus</dc:creator>
  <cp:lastModifiedBy>Melendez, Lauren ERD-MS</cp:lastModifiedBy>
  <cp:revision>652</cp:revision>
  <dcterms:created xsi:type="dcterms:W3CDTF">2002-05-16T15:57:50Z</dcterms:created>
  <dcterms:modified xsi:type="dcterms:W3CDTF">2021-10-08T17:37:17Z</dcterms:modified>
</cp:coreProperties>
</file>

<file path=docProps/thumbnail.jpeg>
</file>